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6D583-6C99-4063-8262-4BC13CAF4090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26C93-4642-4390-8558-310E23782B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42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26C93-4642-4390-8558-310E23782B3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0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23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1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31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73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73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21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24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9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201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29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45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E0AA-4F5D-4E96-8898-CF059EF32EF7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D0B68-69CA-4908-9516-CCE0BC5D6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3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13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21" y="413304"/>
            <a:ext cx="11095019" cy="6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65" y="903095"/>
            <a:ext cx="6973337" cy="43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61937"/>
            <a:ext cx="110966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2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01" y="166802"/>
            <a:ext cx="10444306" cy="61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93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99508"/>
            <a:ext cx="11155673" cy="60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1" y="229001"/>
            <a:ext cx="11162079" cy="62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96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45" y="1314163"/>
            <a:ext cx="10762447" cy="44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8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49" y="362351"/>
            <a:ext cx="10870295" cy="55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2520" y="2401677"/>
            <a:ext cx="573150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SAMPLES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304801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5591" y="600263"/>
            <a:ext cx="1153466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QueryOverStrings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 smtClean="0">
                <a:latin typeface="TheSansMonoConNormal"/>
              </a:rPr>
              <a:t>string</a:t>
            </a:r>
            <a:r>
              <a:rPr lang="en-US" sz="2800" dirty="0">
                <a:latin typeface="TheSansMonoConNormal"/>
              </a:rPr>
              <a:t>[] </a:t>
            </a:r>
            <a:r>
              <a:rPr lang="en-US" sz="2800" dirty="0" err="1">
                <a:latin typeface="TheSansMonoConNormal"/>
              </a:rPr>
              <a:t>currentVideoGames</a:t>
            </a:r>
            <a:r>
              <a:rPr lang="en-US" sz="2800" dirty="0">
                <a:latin typeface="TheSansMonoConNormal"/>
              </a:rPr>
              <a:t> = {"</a:t>
            </a:r>
            <a:r>
              <a:rPr lang="en-US" sz="2800" dirty="0" err="1">
                <a:latin typeface="TheSansMonoConNormal"/>
              </a:rPr>
              <a:t>Morrowind</a:t>
            </a:r>
            <a:r>
              <a:rPr lang="en-US" sz="2800" dirty="0">
                <a:latin typeface="TheSansMonoConNormal"/>
              </a:rPr>
              <a:t>", "Uncharted 2",</a:t>
            </a:r>
          </a:p>
          <a:p>
            <a:pPr lvl="1"/>
            <a:r>
              <a:rPr lang="en-US" sz="2800" dirty="0">
                <a:latin typeface="TheSansMonoConNormal"/>
              </a:rPr>
              <a:t>"Fallout 3", "Daxter", "System Shock 2"};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Build a query expression to find the items in the array</a:t>
            </a:r>
          </a:p>
          <a:p>
            <a:pPr lvl="1"/>
            <a:r>
              <a:rPr lang="en-US" sz="2800" dirty="0" smtClean="0">
                <a:latin typeface="TheSansMonoConNormal"/>
              </a:rPr>
              <a:t>// that have an embedded space.</a:t>
            </a:r>
          </a:p>
          <a:p>
            <a:pPr lvl="1"/>
            <a:r>
              <a:rPr lang="en-US" sz="2800" dirty="0" err="1" smtClean="0">
                <a:latin typeface="TheSansMonoConNormal"/>
              </a:rPr>
              <a:t>IEnumerable</a:t>
            </a:r>
            <a:r>
              <a:rPr lang="en-US" sz="2800" dirty="0" smtClean="0">
                <a:latin typeface="TheSansMonoConNormal"/>
              </a:rPr>
              <a:t>&lt;string</a:t>
            </a:r>
            <a:r>
              <a:rPr lang="en-US" sz="2800" dirty="0">
                <a:latin typeface="TheSansMonoConNormal"/>
              </a:rPr>
              <a:t>&gt; subset = from g in </a:t>
            </a:r>
            <a:r>
              <a:rPr lang="en-US" sz="2800" dirty="0" err="1">
                <a:latin typeface="TheSansMonoConNormal"/>
              </a:rPr>
              <a:t>currentVideoGames</a:t>
            </a:r>
            <a:endParaRPr lang="en-US" sz="2800" dirty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					where </a:t>
            </a:r>
            <a:r>
              <a:rPr lang="en-US" sz="2800" dirty="0" err="1">
                <a:latin typeface="TheSansMonoConNormal"/>
              </a:rPr>
              <a:t>g.Contains</a:t>
            </a:r>
            <a:r>
              <a:rPr lang="en-US" sz="2800" dirty="0">
                <a:latin typeface="TheSansMonoConNormal"/>
              </a:rPr>
              <a:t>(" ") </a:t>
            </a:r>
            <a:r>
              <a:rPr lang="en-US" sz="2800" dirty="0" err="1">
                <a:latin typeface="TheSansMonoConNormal"/>
              </a:rPr>
              <a:t>orderby</a:t>
            </a:r>
            <a:r>
              <a:rPr lang="en-US" sz="2800" dirty="0">
                <a:latin typeface="TheSansMonoConNormal"/>
              </a:rPr>
              <a:t> g select g;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(string s in subset)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("Item: {0}", s);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5308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1175"/>
            <a:ext cx="7862110" cy="45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9319" y="642764"/>
            <a:ext cx="114685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QueryOverInts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 err="1">
                <a:latin typeface="TheSansMonoConNormal"/>
              </a:rPr>
              <a:t>int</a:t>
            </a:r>
            <a:r>
              <a:rPr lang="en-US" sz="2800" dirty="0">
                <a:latin typeface="TheSansMonoConNormal"/>
              </a:rPr>
              <a:t>[] numbers = {10, 20, 30, 40, 1, 2, 3, 8};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Print only items less than 10.</a:t>
            </a:r>
          </a:p>
          <a:p>
            <a:pPr lvl="1"/>
            <a:r>
              <a:rPr lang="en-US" sz="2800" dirty="0" err="1">
                <a:latin typeface="TheSansMonoConNormal"/>
              </a:rPr>
              <a:t>IEnumerable</a:t>
            </a:r>
            <a:r>
              <a:rPr lang="en-US" sz="2800" dirty="0">
                <a:latin typeface="TheSansMonoConNormal"/>
              </a:rPr>
              <a:t>&lt;</a:t>
            </a:r>
            <a:r>
              <a:rPr lang="en-US" sz="2800" dirty="0" err="1">
                <a:latin typeface="TheSansMonoConNormal"/>
              </a:rPr>
              <a:t>int</a:t>
            </a:r>
            <a:r>
              <a:rPr lang="en-US" sz="2800" dirty="0">
                <a:latin typeface="TheSansMonoConNormal"/>
              </a:rPr>
              <a:t>&gt; subset = from </a:t>
            </a:r>
            <a:r>
              <a:rPr lang="en-US" sz="2800" dirty="0" err="1">
                <a:latin typeface="TheSansMonoConNormal"/>
              </a:rPr>
              <a:t>i</a:t>
            </a:r>
            <a:r>
              <a:rPr lang="en-US" sz="2800" dirty="0">
                <a:latin typeface="TheSansMonoConNormal"/>
              </a:rPr>
              <a:t> in numbers where </a:t>
            </a:r>
            <a:r>
              <a:rPr lang="en-US" sz="2800" dirty="0" err="1">
                <a:latin typeface="TheSansMonoConNormal"/>
              </a:rPr>
              <a:t>i</a:t>
            </a:r>
            <a:r>
              <a:rPr lang="en-US" sz="2800" dirty="0">
                <a:latin typeface="TheSansMonoConNormal"/>
              </a:rPr>
              <a:t> &lt; 10 select </a:t>
            </a:r>
            <a:r>
              <a:rPr lang="en-US" sz="2800" dirty="0" err="1">
                <a:latin typeface="TheSansMonoConNormal"/>
              </a:rPr>
              <a:t>i</a:t>
            </a:r>
            <a:r>
              <a:rPr lang="en-US" sz="2800" dirty="0">
                <a:latin typeface="TheSansMonoConNormal"/>
              </a:rPr>
              <a:t>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</a:t>
            </a:r>
            <a:r>
              <a:rPr lang="en-US" sz="2800" dirty="0" err="1">
                <a:latin typeface="TheSansMonoConNormal"/>
              </a:rPr>
              <a:t>int</a:t>
            </a:r>
            <a:r>
              <a:rPr lang="en-US" sz="2800" dirty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i</a:t>
            </a:r>
            <a:r>
              <a:rPr lang="en-US" sz="2800" dirty="0">
                <a:latin typeface="TheSansMonoConNormal"/>
              </a:rPr>
              <a:t> in subset)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("Item: {0}", </a:t>
            </a:r>
            <a:r>
              <a:rPr lang="en-US" sz="2800" dirty="0" err="1">
                <a:latin typeface="TheSansMonoConNormal"/>
              </a:rPr>
              <a:t>i</a:t>
            </a:r>
            <a:r>
              <a:rPr lang="en-US" sz="2800" dirty="0">
                <a:latin typeface="TheSansMonoConNormal"/>
              </a:rPr>
              <a:t>);</a:t>
            </a:r>
          </a:p>
          <a:p>
            <a:r>
              <a:rPr lang="ru-RU" sz="2800" dirty="0" smtClean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2947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2203" y="686832"/>
            <a:ext cx="1152364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heSansMonoConNormal"/>
              </a:rPr>
              <a:t>static void </a:t>
            </a:r>
            <a:r>
              <a:rPr lang="en-US" sz="3200" dirty="0" err="1">
                <a:latin typeface="TheSansMonoConNormal"/>
              </a:rPr>
              <a:t>ImmediateExecution</a:t>
            </a:r>
            <a:r>
              <a:rPr lang="en-US" sz="3200" dirty="0">
                <a:latin typeface="TheSansMonoConNormal"/>
              </a:rPr>
              <a:t>()</a:t>
            </a:r>
          </a:p>
          <a:p>
            <a:r>
              <a:rPr lang="ru-RU" sz="3200" dirty="0">
                <a:latin typeface="TheSansMonoConNormal"/>
              </a:rPr>
              <a:t>{</a:t>
            </a:r>
          </a:p>
          <a:p>
            <a:pPr lvl="1"/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[] numbers = { 10, 20, 30, 40, 1, 2, 3, 8 };</a:t>
            </a:r>
          </a:p>
          <a:p>
            <a:pPr lvl="1"/>
            <a:endParaRPr lang="en-US" sz="3200" dirty="0" smtClean="0">
              <a:latin typeface="TheSansMonoConNormal"/>
            </a:endParaRPr>
          </a:p>
          <a:p>
            <a:pPr lvl="1"/>
            <a:r>
              <a:rPr lang="en-US" sz="3200" dirty="0" smtClean="0">
                <a:latin typeface="TheSansMonoConNormal"/>
              </a:rPr>
              <a:t>// </a:t>
            </a:r>
            <a:r>
              <a:rPr lang="en-US" sz="3200" dirty="0">
                <a:latin typeface="TheSansMonoConNormal"/>
              </a:rPr>
              <a:t>Get data RIGHT NOW as </a:t>
            </a:r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[].</a:t>
            </a:r>
          </a:p>
          <a:p>
            <a:pPr lvl="1"/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[] </a:t>
            </a:r>
            <a:r>
              <a:rPr lang="en-US" sz="3200" dirty="0" err="1">
                <a:latin typeface="TheSansMonoConNormal"/>
              </a:rPr>
              <a:t>subsetAsIntArray</a:t>
            </a:r>
            <a:r>
              <a:rPr lang="en-US" sz="3200" dirty="0">
                <a:latin typeface="TheSansMonoConNormal"/>
              </a:rPr>
              <a:t> =</a:t>
            </a:r>
          </a:p>
          <a:p>
            <a:pPr lvl="1"/>
            <a:r>
              <a:rPr lang="en-US" sz="3200" dirty="0">
                <a:latin typeface="TheSansMonoConNormal"/>
              </a:rPr>
              <a:t>(from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 in numbers where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 &lt; 10 select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).</a:t>
            </a:r>
            <a:r>
              <a:rPr lang="en-US" sz="3200" dirty="0" err="1">
                <a:latin typeface="TheSansMonoConNormal"/>
              </a:rPr>
              <a:t>ToArray</a:t>
            </a:r>
            <a:r>
              <a:rPr lang="en-US" sz="3200" dirty="0">
                <a:latin typeface="TheSansMonoConNormal"/>
              </a:rPr>
              <a:t>&lt;</a:t>
            </a:r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&gt;();</a:t>
            </a:r>
          </a:p>
          <a:p>
            <a:pPr lvl="1"/>
            <a:endParaRPr lang="en-US" sz="3200" dirty="0" smtClean="0">
              <a:latin typeface="TheSansMonoConNormal"/>
            </a:endParaRPr>
          </a:p>
          <a:p>
            <a:pPr lvl="1"/>
            <a:r>
              <a:rPr lang="en-US" sz="3200" dirty="0" smtClean="0">
                <a:latin typeface="TheSansMonoConNormal"/>
              </a:rPr>
              <a:t>// </a:t>
            </a:r>
            <a:r>
              <a:rPr lang="en-US" sz="3200" dirty="0">
                <a:latin typeface="TheSansMonoConNormal"/>
              </a:rPr>
              <a:t>Get data RIGHT NOW as List&lt;</a:t>
            </a:r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&gt;.</a:t>
            </a:r>
          </a:p>
          <a:p>
            <a:pPr lvl="1"/>
            <a:r>
              <a:rPr lang="en-US" sz="3200" dirty="0">
                <a:latin typeface="TheSansMonoConNormal"/>
              </a:rPr>
              <a:t>List&lt;</a:t>
            </a:r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&gt; </a:t>
            </a:r>
            <a:r>
              <a:rPr lang="en-US" sz="3200" dirty="0" err="1">
                <a:latin typeface="TheSansMonoConNormal"/>
              </a:rPr>
              <a:t>subsetAsListOfInts</a:t>
            </a:r>
            <a:r>
              <a:rPr lang="en-US" sz="3200" dirty="0">
                <a:latin typeface="TheSansMonoConNormal"/>
              </a:rPr>
              <a:t> =</a:t>
            </a:r>
          </a:p>
          <a:p>
            <a:pPr lvl="1"/>
            <a:r>
              <a:rPr lang="en-US" sz="3200" dirty="0">
                <a:latin typeface="TheSansMonoConNormal"/>
              </a:rPr>
              <a:t>(from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 in numbers where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 &lt; 10 select </a:t>
            </a:r>
            <a:r>
              <a:rPr lang="en-US" sz="3200" dirty="0" err="1">
                <a:latin typeface="TheSansMonoConNormal"/>
              </a:rPr>
              <a:t>i</a:t>
            </a:r>
            <a:r>
              <a:rPr lang="en-US" sz="3200" dirty="0">
                <a:latin typeface="TheSansMonoConNormal"/>
              </a:rPr>
              <a:t>).</a:t>
            </a:r>
            <a:r>
              <a:rPr lang="en-US" sz="3200" dirty="0" err="1">
                <a:latin typeface="TheSansMonoConNormal"/>
              </a:rPr>
              <a:t>ToList</a:t>
            </a:r>
            <a:r>
              <a:rPr lang="en-US" sz="3200" dirty="0">
                <a:latin typeface="TheSansMonoConNormal"/>
              </a:rPr>
              <a:t>&lt;</a:t>
            </a:r>
            <a:r>
              <a:rPr lang="en-US" sz="3200" dirty="0" err="1">
                <a:latin typeface="TheSansMonoConNormal"/>
              </a:rPr>
              <a:t>int</a:t>
            </a:r>
            <a:r>
              <a:rPr lang="en-US" sz="3200" dirty="0">
                <a:latin typeface="TheSansMonoConNormal"/>
              </a:rPr>
              <a:t>&gt;();</a:t>
            </a:r>
          </a:p>
          <a:p>
            <a:r>
              <a:rPr lang="ru-RU" sz="3200" dirty="0">
                <a:latin typeface="TheSansMonoConNormal"/>
              </a:rPr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96972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20272" y="93510"/>
            <a:ext cx="9264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HelveticaNeue-MediumCond"/>
              </a:rPr>
              <a:t>Applying LINQ Queries to Collection Objects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1581" y="9591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heSansMonoConNormal"/>
              </a:rPr>
              <a:t>class Car</a:t>
            </a:r>
          </a:p>
          <a:p>
            <a:r>
              <a:rPr lang="ru-RU" dirty="0">
                <a:latin typeface="TheSansMonoConNormal"/>
              </a:rPr>
              <a:t>{</a:t>
            </a:r>
          </a:p>
          <a:p>
            <a:pPr lvl="1"/>
            <a:r>
              <a:rPr lang="en-US" dirty="0">
                <a:latin typeface="TheSansMonoConNormal"/>
              </a:rPr>
              <a:t>public string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{get; set;}</a:t>
            </a:r>
          </a:p>
          <a:p>
            <a:pPr lvl="1"/>
            <a:r>
              <a:rPr lang="en-US" dirty="0">
                <a:latin typeface="TheSansMonoConNormal"/>
              </a:rPr>
              <a:t>public string Color {get; set;}</a:t>
            </a:r>
          </a:p>
          <a:p>
            <a:pPr lvl="1"/>
            <a:r>
              <a:rPr lang="en-US" dirty="0">
                <a:latin typeface="TheSansMonoConNormal"/>
              </a:rPr>
              <a:t>public </a:t>
            </a:r>
            <a:r>
              <a:rPr lang="en-US" dirty="0" err="1">
                <a:latin typeface="TheSansMonoConNormal"/>
              </a:rPr>
              <a:t>int</a:t>
            </a:r>
            <a:r>
              <a:rPr lang="en-US" dirty="0">
                <a:latin typeface="TheSansMonoConNormal"/>
              </a:rPr>
              <a:t> Speed {get; set;}</a:t>
            </a:r>
          </a:p>
          <a:p>
            <a:pPr lvl="1"/>
            <a:r>
              <a:rPr lang="en-US" dirty="0">
                <a:latin typeface="TheSansMonoConNormal"/>
              </a:rPr>
              <a:t>public string Make {get; set;}</a:t>
            </a:r>
          </a:p>
          <a:p>
            <a:r>
              <a:rPr lang="ru-RU" dirty="0">
                <a:latin typeface="TheSansMonoConNormal"/>
              </a:rPr>
              <a:t>}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1581" y="3164681"/>
            <a:ext cx="96103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heSansMonoConNormal"/>
              </a:rPr>
              <a:t>static void Main(string[] </a:t>
            </a:r>
            <a:r>
              <a:rPr lang="en-US" dirty="0" err="1">
                <a:latin typeface="TheSansMonoConNormal"/>
              </a:rPr>
              <a:t>args</a:t>
            </a:r>
            <a:r>
              <a:rPr lang="en-US" dirty="0">
                <a:latin typeface="TheSansMonoConNormal"/>
              </a:rPr>
              <a:t>)</a:t>
            </a:r>
          </a:p>
          <a:p>
            <a:r>
              <a:rPr lang="ru-RU" dirty="0">
                <a:latin typeface="TheSansMonoConNormal"/>
              </a:rPr>
              <a:t>{</a:t>
            </a:r>
          </a:p>
          <a:p>
            <a:pPr lvl="1"/>
            <a:r>
              <a:rPr lang="en-US" dirty="0" err="1">
                <a:latin typeface="TheSansMonoConNormal"/>
              </a:rPr>
              <a:t>Console.WriteLine</a:t>
            </a:r>
            <a:r>
              <a:rPr lang="en-US" dirty="0">
                <a:latin typeface="TheSansMonoConNormal"/>
              </a:rPr>
              <a:t>("***** LINQ over Generic Collections *****\n");</a:t>
            </a:r>
          </a:p>
          <a:p>
            <a:pPr lvl="1"/>
            <a:r>
              <a:rPr lang="en-US" dirty="0">
                <a:latin typeface="TheSansMonoConNormal"/>
              </a:rPr>
              <a:t>// Make a List&lt;&gt; of Car objects.</a:t>
            </a:r>
          </a:p>
          <a:p>
            <a:pPr lvl="1"/>
            <a:r>
              <a:rPr lang="en-US" dirty="0">
                <a:latin typeface="TheSansMonoConNormal"/>
              </a:rPr>
              <a:t>List&lt;Car&gt; </a:t>
            </a:r>
            <a:r>
              <a:rPr lang="en-US" dirty="0" err="1">
                <a:latin typeface="TheSansMonoConNormal"/>
              </a:rPr>
              <a:t>myCars</a:t>
            </a:r>
            <a:r>
              <a:rPr lang="en-US" dirty="0">
                <a:latin typeface="TheSansMonoConNormal"/>
              </a:rPr>
              <a:t> = new List&lt;Car&gt;() {</a:t>
            </a:r>
          </a:p>
          <a:p>
            <a:pPr lvl="2"/>
            <a:r>
              <a:rPr lang="en-US" dirty="0">
                <a:latin typeface="TheSansMonoConNormal"/>
              </a:rPr>
              <a:t>new Car{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= "Henry", Color = "Silver", Speed = 100, Make = "BMW"},</a:t>
            </a:r>
          </a:p>
          <a:p>
            <a:pPr lvl="2"/>
            <a:r>
              <a:rPr lang="en-US" dirty="0">
                <a:latin typeface="TheSansMonoConNormal"/>
              </a:rPr>
              <a:t>new Car{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= "Daisy", Color = "Tan", Speed = 90, Make = "BMW"},</a:t>
            </a:r>
          </a:p>
          <a:p>
            <a:pPr lvl="2"/>
            <a:r>
              <a:rPr lang="en-US" dirty="0">
                <a:latin typeface="TheSansMonoConNormal"/>
              </a:rPr>
              <a:t>new Car{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= "Mary", Color = "Black", Speed = 55, Make = "VW"},</a:t>
            </a:r>
          </a:p>
          <a:p>
            <a:pPr lvl="2"/>
            <a:r>
              <a:rPr lang="en-US" dirty="0">
                <a:latin typeface="TheSansMonoConNormal"/>
              </a:rPr>
              <a:t>new Car{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= "Clunker", Color = "Rust", Speed = 5, Make = "Yugo"},</a:t>
            </a:r>
          </a:p>
          <a:p>
            <a:pPr lvl="2"/>
            <a:r>
              <a:rPr lang="en-US" dirty="0">
                <a:latin typeface="TheSansMonoConNormal"/>
              </a:rPr>
              <a:t>new Car{ </a:t>
            </a:r>
            <a:r>
              <a:rPr lang="en-US" dirty="0" err="1">
                <a:latin typeface="TheSansMonoConNormal"/>
              </a:rPr>
              <a:t>PetName</a:t>
            </a:r>
            <a:r>
              <a:rPr lang="en-US" dirty="0">
                <a:latin typeface="TheSansMonoConNormal"/>
              </a:rPr>
              <a:t> = "Melvin", Color = "White", Speed = 43, Make = "Ford"}</a:t>
            </a:r>
          </a:p>
          <a:p>
            <a:pPr lvl="1"/>
            <a:r>
              <a:rPr lang="ru-RU" dirty="0">
                <a:latin typeface="TheSansMonoConNormal"/>
              </a:rPr>
              <a:t>};</a:t>
            </a:r>
          </a:p>
          <a:p>
            <a:pPr lvl="1"/>
            <a:r>
              <a:rPr lang="en-US" dirty="0" err="1">
                <a:latin typeface="TheSansMonoConNormal"/>
              </a:rPr>
              <a:t>Console.ReadLine</a:t>
            </a:r>
            <a:r>
              <a:rPr lang="en-US" dirty="0">
                <a:latin typeface="TheSansMonoConNormal"/>
              </a:rPr>
              <a:t>();</a:t>
            </a:r>
          </a:p>
          <a:p>
            <a:r>
              <a:rPr lang="ru-RU" dirty="0">
                <a:latin typeface="TheSansMonoConNormal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25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00559" y="825331"/>
            <a:ext cx="105688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GetFastCars</a:t>
            </a:r>
            <a:r>
              <a:rPr lang="en-US" sz="2800" dirty="0">
                <a:latin typeface="TheSansMonoConNormal"/>
              </a:rPr>
              <a:t>(List&lt;Car&gt;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)</a:t>
            </a:r>
          </a:p>
          <a:p>
            <a:r>
              <a:rPr lang="ru-RU" sz="2800" dirty="0" smtClean="0">
                <a:latin typeface="TheSansMonoConNormal"/>
              </a:rPr>
              <a:t>{</a:t>
            </a:r>
            <a:endParaRPr lang="en-US" sz="2800" dirty="0" smtClean="0">
              <a:latin typeface="TheSansMonoConNormal"/>
            </a:endParaRPr>
          </a:p>
          <a:p>
            <a:endParaRPr lang="ru-RU" sz="2800" dirty="0">
              <a:latin typeface="TheSansMonoConNormal"/>
            </a:endParaRPr>
          </a:p>
          <a:p>
            <a:r>
              <a:rPr lang="en-US" sz="2800" dirty="0">
                <a:latin typeface="TheSansMonoConNormal"/>
              </a:rPr>
              <a:t>// Find all Car objects in the List&lt;&gt;, where the Speed is</a:t>
            </a:r>
          </a:p>
          <a:p>
            <a:r>
              <a:rPr lang="en-US" sz="2800" dirty="0">
                <a:latin typeface="TheSansMonoConNormal"/>
              </a:rPr>
              <a:t>// greater than 55.</a:t>
            </a:r>
          </a:p>
          <a:p>
            <a:r>
              <a:rPr lang="en-US" sz="2800" dirty="0" err="1">
                <a:latin typeface="TheSansMonoConNormal"/>
              </a:rPr>
              <a:t>var</a:t>
            </a:r>
            <a:r>
              <a:rPr lang="en-US" sz="2800" dirty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fastCars</a:t>
            </a:r>
            <a:r>
              <a:rPr lang="en-US" sz="2800" dirty="0">
                <a:latin typeface="TheSansMonoConNormal"/>
              </a:rPr>
              <a:t> = from c in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where </a:t>
            </a:r>
            <a:r>
              <a:rPr lang="en-US" sz="2800" dirty="0" err="1">
                <a:latin typeface="TheSansMonoConNormal"/>
              </a:rPr>
              <a:t>c.Speed</a:t>
            </a:r>
            <a:r>
              <a:rPr lang="en-US" sz="2800" dirty="0">
                <a:latin typeface="TheSansMonoConNormal"/>
              </a:rPr>
              <a:t> &gt; 55 select c;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</a:t>
            </a:r>
            <a:r>
              <a:rPr lang="en-US" sz="2800" dirty="0" err="1">
                <a:latin typeface="TheSansMonoConNormal"/>
              </a:rPr>
              <a:t>var</a:t>
            </a:r>
            <a:r>
              <a:rPr lang="en-US" sz="2800" dirty="0">
                <a:latin typeface="TheSansMonoConNormal"/>
              </a:rPr>
              <a:t> car in </a:t>
            </a:r>
            <a:r>
              <a:rPr lang="en-US" sz="2800" dirty="0" err="1">
                <a:latin typeface="TheSansMonoConNormal"/>
              </a:rPr>
              <a:t>fastCars</a:t>
            </a:r>
            <a:r>
              <a:rPr lang="en-US" sz="2800" dirty="0">
                <a:latin typeface="TheSansMonoConNormal"/>
              </a:rPr>
              <a:t>)</a:t>
            </a:r>
          </a:p>
          <a:p>
            <a:pPr lvl="1"/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("{0} is going too fast!", </a:t>
            </a:r>
            <a:r>
              <a:rPr lang="en-US" sz="2800" dirty="0" err="1">
                <a:latin typeface="TheSansMonoConNormal"/>
              </a:rPr>
              <a:t>car.PetName</a:t>
            </a:r>
            <a:r>
              <a:rPr lang="en-US" sz="2800" dirty="0" smtClean="0">
                <a:latin typeface="TheSansMonoConNormal"/>
              </a:rPr>
              <a:t>);</a:t>
            </a:r>
          </a:p>
          <a:p>
            <a:pPr lvl="1"/>
            <a:r>
              <a:rPr lang="ru-RU" sz="2800" dirty="0"/>
              <a:t>}</a:t>
            </a:r>
          </a:p>
          <a:p>
            <a:r>
              <a:rPr lang="ru-RU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08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42293" y="181645"/>
            <a:ext cx="63619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Utopia-Regular"/>
              </a:rPr>
              <a:t>Projecting New Data Types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14967" y="1725561"/>
            <a:ext cx="115052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heSansMonoConNormal"/>
              </a:rPr>
              <a:t>static void </a:t>
            </a:r>
            <a:r>
              <a:rPr lang="en-US" dirty="0" err="1">
                <a:latin typeface="TheSansMonoConNormal"/>
              </a:rPr>
              <a:t>GetNamesAndDescriptions</a:t>
            </a:r>
            <a:r>
              <a:rPr lang="en-US" dirty="0">
                <a:latin typeface="TheSansMonoConNormal"/>
              </a:rPr>
              <a:t>(</a:t>
            </a:r>
            <a:r>
              <a:rPr lang="en-US" dirty="0" err="1">
                <a:latin typeface="TheSansMonoConNormal"/>
              </a:rPr>
              <a:t>ProductInfo</a:t>
            </a:r>
            <a:r>
              <a:rPr lang="en-US" dirty="0">
                <a:latin typeface="TheSansMonoConNormal"/>
              </a:rPr>
              <a:t>[] products)</a:t>
            </a:r>
          </a:p>
          <a:p>
            <a:r>
              <a:rPr lang="ru-RU" dirty="0">
                <a:latin typeface="TheSansMonoConNormal"/>
              </a:rPr>
              <a:t>{</a:t>
            </a:r>
          </a:p>
          <a:p>
            <a:pPr lvl="1"/>
            <a:r>
              <a:rPr lang="en-US" dirty="0" err="1">
                <a:latin typeface="TheSansMonoConNormal"/>
              </a:rPr>
              <a:t>Console.WriteLine</a:t>
            </a:r>
            <a:r>
              <a:rPr lang="en-US" dirty="0">
                <a:latin typeface="TheSansMonoConNormal"/>
              </a:rPr>
              <a:t>("Names and Descriptions:");</a:t>
            </a:r>
          </a:p>
          <a:p>
            <a:pPr lvl="1"/>
            <a:endParaRPr lang="en-US" dirty="0" smtClean="0">
              <a:latin typeface="TheSansMonoConNormal"/>
            </a:endParaRPr>
          </a:p>
          <a:p>
            <a:pPr lvl="1"/>
            <a:r>
              <a:rPr lang="en-US" dirty="0" err="1" smtClean="0">
                <a:latin typeface="TheSansMonoConNormal"/>
              </a:rPr>
              <a:t>var</a:t>
            </a:r>
            <a:r>
              <a:rPr lang="en-US" dirty="0" smtClean="0">
                <a:latin typeface="TheSansMonoConNormal"/>
              </a:rPr>
              <a:t> </a:t>
            </a:r>
            <a:r>
              <a:rPr lang="en-US" dirty="0" err="1">
                <a:latin typeface="TheSansMonoConNormal"/>
              </a:rPr>
              <a:t>nameDesc</a:t>
            </a:r>
            <a:r>
              <a:rPr lang="en-US" dirty="0">
                <a:latin typeface="TheSansMonoConNormal"/>
              </a:rPr>
              <a:t> = from p in products select new { </a:t>
            </a:r>
            <a:r>
              <a:rPr lang="en-US" dirty="0" err="1">
                <a:latin typeface="TheSansMonoConNormal"/>
              </a:rPr>
              <a:t>p.Name</a:t>
            </a:r>
            <a:r>
              <a:rPr lang="en-US" dirty="0">
                <a:latin typeface="TheSansMonoConNormal"/>
              </a:rPr>
              <a:t>, </a:t>
            </a:r>
            <a:r>
              <a:rPr lang="en-US" dirty="0" err="1">
                <a:latin typeface="TheSansMonoConNormal"/>
              </a:rPr>
              <a:t>p.Description</a:t>
            </a:r>
            <a:r>
              <a:rPr lang="en-US" dirty="0">
                <a:latin typeface="TheSansMonoConNormal"/>
              </a:rPr>
              <a:t> };</a:t>
            </a:r>
          </a:p>
          <a:p>
            <a:pPr lvl="1"/>
            <a:endParaRPr lang="en-US" dirty="0" smtClean="0">
              <a:latin typeface="TheSansMonoConNormal"/>
            </a:endParaRPr>
          </a:p>
          <a:p>
            <a:pPr lvl="1"/>
            <a:r>
              <a:rPr lang="en-US" dirty="0" err="1" smtClean="0">
                <a:latin typeface="TheSansMonoConNormal"/>
              </a:rPr>
              <a:t>foreach</a:t>
            </a:r>
            <a:r>
              <a:rPr lang="en-US" dirty="0" smtClean="0">
                <a:latin typeface="TheSansMonoConNormal"/>
              </a:rPr>
              <a:t> </a:t>
            </a:r>
            <a:r>
              <a:rPr lang="en-US" dirty="0">
                <a:latin typeface="TheSansMonoConNormal"/>
              </a:rPr>
              <a:t>(</a:t>
            </a:r>
            <a:r>
              <a:rPr lang="en-US" dirty="0" err="1">
                <a:latin typeface="TheSansMonoConNormal"/>
              </a:rPr>
              <a:t>var</a:t>
            </a:r>
            <a:r>
              <a:rPr lang="en-US" dirty="0">
                <a:latin typeface="TheSansMonoConNormal"/>
              </a:rPr>
              <a:t> item in </a:t>
            </a:r>
            <a:r>
              <a:rPr lang="en-US" dirty="0" err="1">
                <a:latin typeface="TheSansMonoConNormal"/>
              </a:rPr>
              <a:t>nameDesc</a:t>
            </a:r>
            <a:r>
              <a:rPr lang="en-US" dirty="0">
                <a:latin typeface="TheSansMonoConNormal"/>
              </a:rPr>
              <a:t>)</a:t>
            </a:r>
          </a:p>
          <a:p>
            <a:pPr lvl="1"/>
            <a:r>
              <a:rPr lang="ru-RU" dirty="0">
                <a:latin typeface="TheSansMonoConNormal"/>
              </a:rPr>
              <a:t>{</a:t>
            </a:r>
          </a:p>
          <a:p>
            <a:pPr lvl="1"/>
            <a:r>
              <a:rPr lang="en-US" dirty="0" smtClean="0">
                <a:latin typeface="TheSansMonoConNormal"/>
              </a:rPr>
              <a:t>	// </a:t>
            </a:r>
            <a:r>
              <a:rPr lang="en-US" dirty="0">
                <a:latin typeface="TheSansMonoConNormal"/>
              </a:rPr>
              <a:t>Could also use Name and Description properties directly.</a:t>
            </a:r>
          </a:p>
          <a:p>
            <a:pPr lvl="1"/>
            <a:r>
              <a:rPr lang="en-US" dirty="0" smtClean="0">
                <a:latin typeface="TheSansMonoConNormal"/>
              </a:rPr>
              <a:t>	</a:t>
            </a:r>
            <a:r>
              <a:rPr lang="en-US" dirty="0" err="1" smtClean="0">
                <a:latin typeface="TheSansMonoConNormal"/>
              </a:rPr>
              <a:t>Console.WriteLine</a:t>
            </a:r>
            <a:r>
              <a:rPr lang="en-US" dirty="0" smtClean="0">
                <a:latin typeface="TheSansMonoConNormal"/>
              </a:rPr>
              <a:t>(</a:t>
            </a:r>
            <a:r>
              <a:rPr lang="en-US" dirty="0" err="1" smtClean="0">
                <a:latin typeface="TheSansMonoConNormal"/>
              </a:rPr>
              <a:t>item.ToString</a:t>
            </a:r>
            <a:r>
              <a:rPr lang="en-US" dirty="0">
                <a:latin typeface="TheSansMonoConNormal"/>
              </a:rPr>
              <a:t>());</a:t>
            </a:r>
          </a:p>
          <a:p>
            <a:pPr lvl="1"/>
            <a:r>
              <a:rPr lang="ru-RU" dirty="0">
                <a:latin typeface="TheSansMonoConNormal"/>
              </a:rPr>
              <a:t>}</a:t>
            </a:r>
          </a:p>
          <a:p>
            <a:r>
              <a:rPr lang="ru-RU" dirty="0">
                <a:latin typeface="TheSansMonoConNormal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32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10184" y="247746"/>
            <a:ext cx="6835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Utopia-Regular"/>
              </a:rPr>
              <a:t>Obtaining Counts Using Enumerable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5253" y="1582341"/>
            <a:ext cx="1189821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GetCountFromQuery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string[] </a:t>
            </a:r>
            <a:r>
              <a:rPr lang="en-US" sz="2800" dirty="0" err="1">
                <a:latin typeface="TheSansMonoConNormal"/>
              </a:rPr>
              <a:t>currentVideoGames</a:t>
            </a:r>
            <a:r>
              <a:rPr lang="en-US" sz="2800" dirty="0">
                <a:latin typeface="TheSansMonoConNormal"/>
              </a:rPr>
              <a:t> = {"</a:t>
            </a:r>
            <a:r>
              <a:rPr lang="en-US" sz="2800" dirty="0" err="1">
                <a:latin typeface="TheSansMonoConNormal"/>
              </a:rPr>
              <a:t>Morrowind</a:t>
            </a:r>
            <a:r>
              <a:rPr lang="en-US" sz="2800" dirty="0">
                <a:latin typeface="TheSansMonoConNormal"/>
              </a:rPr>
              <a:t>", "Uncharted 2",</a:t>
            </a:r>
          </a:p>
          <a:p>
            <a:pPr lvl="1"/>
            <a:r>
              <a:rPr lang="en-US" sz="2800" dirty="0">
                <a:latin typeface="TheSansMonoConNormal"/>
              </a:rPr>
              <a:t>"Fallout 3", "Daxter", "System Shock 2"};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Get count from the query.</a:t>
            </a:r>
          </a:p>
          <a:p>
            <a:pPr lvl="1"/>
            <a:r>
              <a:rPr lang="en-US" sz="2800" dirty="0" err="1">
                <a:latin typeface="TheSansMonoConNormal"/>
              </a:rPr>
              <a:t>int</a:t>
            </a:r>
            <a:r>
              <a:rPr lang="en-US" sz="2800" dirty="0">
                <a:latin typeface="TheSansMonoConNormal"/>
              </a:rPr>
              <a:t> numb =</a:t>
            </a:r>
          </a:p>
          <a:p>
            <a:pPr lvl="1"/>
            <a:r>
              <a:rPr lang="en-US" sz="2800" dirty="0">
                <a:latin typeface="TheSansMonoConNormal"/>
              </a:rPr>
              <a:t>(from g in </a:t>
            </a:r>
            <a:r>
              <a:rPr lang="en-US" sz="2800" dirty="0" err="1">
                <a:latin typeface="TheSansMonoConNormal"/>
              </a:rPr>
              <a:t>currentVideoGames</a:t>
            </a:r>
            <a:r>
              <a:rPr lang="en-US" sz="2800" dirty="0">
                <a:latin typeface="TheSansMonoConNormal"/>
              </a:rPr>
              <a:t> where </a:t>
            </a:r>
            <a:r>
              <a:rPr lang="en-US" sz="2800" dirty="0" err="1">
                <a:latin typeface="TheSansMonoConNormal"/>
              </a:rPr>
              <a:t>g.Length</a:t>
            </a:r>
            <a:r>
              <a:rPr lang="en-US" sz="2800" dirty="0">
                <a:latin typeface="TheSansMonoConNormal"/>
              </a:rPr>
              <a:t> &gt; 6 select g).Count();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Print out the number of items.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("{0} items honor the LINQ query.", numb);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94134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19967" y="0"/>
            <a:ext cx="5259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Utopia-Regular"/>
              </a:rPr>
              <a:t>Reversing Result Sets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4631" y="1519394"/>
            <a:ext cx="117256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heSansMonoConNormal"/>
              </a:rPr>
              <a:t>static void </a:t>
            </a:r>
            <a:r>
              <a:rPr lang="en-US" sz="3600" dirty="0" err="1">
                <a:latin typeface="TheSansMonoConNormal"/>
              </a:rPr>
              <a:t>ReverseEverything</a:t>
            </a:r>
            <a:r>
              <a:rPr lang="en-US" sz="3600" dirty="0">
                <a:latin typeface="TheSansMonoConNormal"/>
              </a:rPr>
              <a:t>(</a:t>
            </a:r>
            <a:r>
              <a:rPr lang="en-US" sz="3600" dirty="0" err="1">
                <a:latin typeface="TheSansMonoConNormal"/>
              </a:rPr>
              <a:t>ProductInfo</a:t>
            </a:r>
            <a:r>
              <a:rPr lang="en-US" sz="3600" dirty="0">
                <a:latin typeface="TheSansMonoConNormal"/>
              </a:rPr>
              <a:t>[] products)</a:t>
            </a:r>
          </a:p>
          <a:p>
            <a:r>
              <a:rPr lang="ru-RU" sz="3600" dirty="0">
                <a:latin typeface="TheSansMonoConNormal"/>
              </a:rPr>
              <a:t>{</a:t>
            </a:r>
          </a:p>
          <a:p>
            <a:pPr lvl="1"/>
            <a:r>
              <a:rPr lang="en-US" sz="3600" dirty="0" err="1">
                <a:latin typeface="TheSansMonoConNormal"/>
              </a:rPr>
              <a:t>Console.WriteLine</a:t>
            </a:r>
            <a:r>
              <a:rPr lang="en-US" sz="3600" dirty="0">
                <a:latin typeface="TheSansMonoConNormal"/>
              </a:rPr>
              <a:t>("Product in reverse:");</a:t>
            </a:r>
          </a:p>
          <a:p>
            <a:pPr lvl="1"/>
            <a:r>
              <a:rPr lang="en-US" sz="3600" dirty="0" err="1">
                <a:latin typeface="TheSansMonoConNormal"/>
              </a:rPr>
              <a:t>var</a:t>
            </a:r>
            <a:r>
              <a:rPr lang="en-US" sz="3600" dirty="0">
                <a:latin typeface="TheSansMonoConNormal"/>
              </a:rPr>
              <a:t> </a:t>
            </a:r>
            <a:r>
              <a:rPr lang="en-US" sz="3600" dirty="0" err="1">
                <a:latin typeface="TheSansMonoConNormal"/>
              </a:rPr>
              <a:t>allProducts</a:t>
            </a:r>
            <a:r>
              <a:rPr lang="en-US" sz="3600" dirty="0">
                <a:latin typeface="TheSansMonoConNormal"/>
              </a:rPr>
              <a:t> = from p in products select p;</a:t>
            </a:r>
          </a:p>
          <a:p>
            <a:pPr lvl="1"/>
            <a:r>
              <a:rPr lang="en-US" sz="3600" dirty="0" err="1">
                <a:latin typeface="TheSansMonoConNormal"/>
              </a:rPr>
              <a:t>foreach</a:t>
            </a:r>
            <a:r>
              <a:rPr lang="en-US" sz="3600" dirty="0">
                <a:latin typeface="TheSansMonoConNormal"/>
              </a:rPr>
              <a:t> (</a:t>
            </a:r>
            <a:r>
              <a:rPr lang="en-US" sz="3600" dirty="0" err="1">
                <a:latin typeface="TheSansMonoConNormal"/>
              </a:rPr>
              <a:t>var</a:t>
            </a:r>
            <a:r>
              <a:rPr lang="en-US" sz="3600" dirty="0">
                <a:latin typeface="TheSansMonoConNormal"/>
              </a:rPr>
              <a:t> prod in </a:t>
            </a:r>
            <a:r>
              <a:rPr lang="en-US" sz="3600" dirty="0" err="1">
                <a:latin typeface="TheSansMonoConNormal"/>
              </a:rPr>
              <a:t>allProducts.Reverse</a:t>
            </a:r>
            <a:r>
              <a:rPr lang="en-US" sz="3600" dirty="0">
                <a:latin typeface="TheSansMonoConNormal"/>
              </a:rPr>
              <a:t>())</a:t>
            </a:r>
          </a:p>
          <a:p>
            <a:pPr lvl="1"/>
            <a:r>
              <a:rPr lang="ru-RU" sz="3600" dirty="0">
                <a:latin typeface="TheSansMonoConNormal"/>
              </a:rPr>
              <a:t>{</a:t>
            </a:r>
          </a:p>
          <a:p>
            <a:pPr lvl="1"/>
            <a:r>
              <a:rPr lang="en-US" sz="3600" dirty="0" smtClean="0">
                <a:latin typeface="TheSansMonoConNormal"/>
              </a:rPr>
              <a:t>	</a:t>
            </a:r>
            <a:r>
              <a:rPr lang="en-US" sz="3600" dirty="0" err="1" smtClean="0">
                <a:latin typeface="TheSansMonoConNormal"/>
              </a:rPr>
              <a:t>Console.WriteLine</a:t>
            </a:r>
            <a:r>
              <a:rPr lang="en-US" sz="3600" dirty="0" smtClean="0">
                <a:latin typeface="TheSansMonoConNormal"/>
              </a:rPr>
              <a:t>(</a:t>
            </a:r>
            <a:r>
              <a:rPr lang="en-US" sz="3600" dirty="0" err="1" smtClean="0">
                <a:latin typeface="TheSansMonoConNormal"/>
              </a:rPr>
              <a:t>prod.ToString</a:t>
            </a:r>
            <a:r>
              <a:rPr lang="en-US" sz="3600" dirty="0">
                <a:latin typeface="TheSansMonoConNormal"/>
              </a:rPr>
              <a:t>());</a:t>
            </a:r>
          </a:p>
          <a:p>
            <a:pPr lvl="1"/>
            <a:r>
              <a:rPr lang="ru-RU" sz="3600" dirty="0">
                <a:latin typeface="TheSansMonoConNormal"/>
              </a:rPr>
              <a:t>}</a:t>
            </a:r>
          </a:p>
          <a:p>
            <a:r>
              <a:rPr lang="ru-RU" sz="3600" dirty="0">
                <a:latin typeface="TheSansMonoConNormal"/>
              </a:rPr>
              <a:t>}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39233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170979" y="159612"/>
            <a:ext cx="52052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Utopia-Regular"/>
              </a:rPr>
              <a:t>Sorting Expressions</a:t>
            </a:r>
            <a:endParaRPr lang="ru-RU" sz="4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22979" y="1319513"/>
            <a:ext cx="1192947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heSansMonoConNormal"/>
              </a:rPr>
              <a:t>static void </a:t>
            </a:r>
            <a:r>
              <a:rPr lang="en-US" sz="3200" dirty="0" err="1">
                <a:latin typeface="TheSansMonoConNormal"/>
              </a:rPr>
              <a:t>AlphabetizeProductNames</a:t>
            </a:r>
            <a:r>
              <a:rPr lang="en-US" sz="3200" dirty="0">
                <a:latin typeface="TheSansMonoConNormal"/>
              </a:rPr>
              <a:t>(</a:t>
            </a:r>
            <a:r>
              <a:rPr lang="en-US" sz="3200" dirty="0" err="1">
                <a:latin typeface="TheSansMonoConNormal"/>
              </a:rPr>
              <a:t>ProductInfo</a:t>
            </a:r>
            <a:r>
              <a:rPr lang="en-US" sz="3200" dirty="0">
                <a:latin typeface="TheSansMonoConNormal"/>
              </a:rPr>
              <a:t>[] products)</a:t>
            </a:r>
          </a:p>
          <a:p>
            <a:r>
              <a:rPr lang="ru-RU" sz="3200" dirty="0">
                <a:latin typeface="TheSansMonoConNormal"/>
              </a:rPr>
              <a:t>{</a:t>
            </a:r>
          </a:p>
          <a:p>
            <a:pPr lvl="1"/>
            <a:r>
              <a:rPr lang="en-US" sz="3200" dirty="0">
                <a:latin typeface="TheSansMonoConNormal"/>
              </a:rPr>
              <a:t>// Get names of products, alphabetized.</a:t>
            </a:r>
          </a:p>
          <a:p>
            <a:pPr lvl="1"/>
            <a:r>
              <a:rPr lang="en-US" sz="3200" dirty="0" err="1">
                <a:latin typeface="TheSansMonoConNormal"/>
              </a:rPr>
              <a:t>var</a:t>
            </a:r>
            <a:r>
              <a:rPr lang="en-US" sz="3200" dirty="0">
                <a:latin typeface="TheSansMonoConNormal"/>
              </a:rPr>
              <a:t> subset = from p in products </a:t>
            </a:r>
            <a:r>
              <a:rPr lang="en-US" sz="3200" dirty="0" err="1">
                <a:latin typeface="TheSansMonoConNormal"/>
              </a:rPr>
              <a:t>orderby</a:t>
            </a:r>
            <a:r>
              <a:rPr lang="en-US" sz="3200" dirty="0">
                <a:latin typeface="TheSansMonoConNormal"/>
              </a:rPr>
              <a:t> </a:t>
            </a:r>
            <a:r>
              <a:rPr lang="en-US" sz="3200" dirty="0" err="1">
                <a:latin typeface="TheSansMonoConNormal"/>
              </a:rPr>
              <a:t>p.Name</a:t>
            </a:r>
            <a:r>
              <a:rPr lang="en-US" sz="3200" dirty="0">
                <a:latin typeface="TheSansMonoConNormal"/>
              </a:rPr>
              <a:t> select p</a:t>
            </a:r>
            <a:r>
              <a:rPr lang="en-US" sz="3200" dirty="0" smtClean="0">
                <a:latin typeface="TheSansMonoConNormal"/>
              </a:rPr>
              <a:t>;</a:t>
            </a:r>
          </a:p>
          <a:p>
            <a:pPr lvl="1"/>
            <a:endParaRPr lang="en-US" sz="3200" dirty="0">
              <a:latin typeface="TheSansMonoConNormal"/>
            </a:endParaRPr>
          </a:p>
          <a:p>
            <a:pPr lvl="1"/>
            <a:r>
              <a:rPr lang="en-US" sz="3200" dirty="0" err="1" smtClean="0">
                <a:latin typeface="TheSansMonoConNormal"/>
              </a:rPr>
              <a:t>foreach</a:t>
            </a:r>
            <a:r>
              <a:rPr lang="en-US" sz="3200" dirty="0" smtClean="0">
                <a:latin typeface="TheSansMonoConNormal"/>
              </a:rPr>
              <a:t> </a:t>
            </a:r>
            <a:r>
              <a:rPr lang="en-US" sz="3200" dirty="0">
                <a:latin typeface="TheSansMonoConNormal"/>
              </a:rPr>
              <a:t>(</a:t>
            </a:r>
            <a:r>
              <a:rPr lang="en-US" sz="3200" dirty="0" err="1">
                <a:latin typeface="TheSansMonoConNormal"/>
              </a:rPr>
              <a:t>var</a:t>
            </a:r>
            <a:r>
              <a:rPr lang="en-US" sz="3200" dirty="0">
                <a:latin typeface="TheSansMonoConNormal"/>
              </a:rPr>
              <a:t> p in subset)</a:t>
            </a:r>
          </a:p>
          <a:p>
            <a:pPr lvl="1"/>
            <a:r>
              <a:rPr lang="ru-RU" sz="3200" dirty="0">
                <a:latin typeface="TheSansMonoConNormal"/>
              </a:rPr>
              <a:t>{</a:t>
            </a:r>
          </a:p>
          <a:p>
            <a:pPr lvl="1"/>
            <a:r>
              <a:rPr lang="en-US" sz="3200" dirty="0" smtClean="0">
                <a:latin typeface="TheSansMonoConNormal"/>
              </a:rPr>
              <a:t>	</a:t>
            </a:r>
            <a:r>
              <a:rPr lang="en-US" sz="3200" dirty="0" err="1" smtClean="0">
                <a:latin typeface="TheSansMonoConNormal"/>
              </a:rPr>
              <a:t>Console.WriteLine</a:t>
            </a:r>
            <a:r>
              <a:rPr lang="en-US" sz="3200" dirty="0" smtClean="0">
                <a:latin typeface="TheSansMonoConNormal"/>
              </a:rPr>
              <a:t>(</a:t>
            </a:r>
            <a:r>
              <a:rPr lang="en-US" sz="3200" dirty="0" err="1" smtClean="0">
                <a:latin typeface="TheSansMonoConNormal"/>
              </a:rPr>
              <a:t>p.ToString</a:t>
            </a:r>
            <a:r>
              <a:rPr lang="en-US" sz="3200" dirty="0">
                <a:latin typeface="TheSansMonoConNormal"/>
              </a:rPr>
              <a:t>());</a:t>
            </a:r>
          </a:p>
          <a:p>
            <a:pPr lvl="1"/>
            <a:r>
              <a:rPr lang="ru-RU" sz="3200" dirty="0">
                <a:latin typeface="TheSansMonoConNormal"/>
              </a:rPr>
              <a:t>}</a:t>
            </a:r>
          </a:p>
          <a:p>
            <a:r>
              <a:rPr lang="ru-RU" sz="3200" dirty="0">
                <a:latin typeface="TheSansMonoConNormal"/>
              </a:rPr>
              <a:t>}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742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1354" y="800143"/>
            <a:ext cx="1141347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DisplayDiff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= new List&lt;String&gt; {"Yugo", "Aztec", "BMW"};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= new List&lt;String&gt;{"BMW", "Saab", "Aztec" 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var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carDiff</a:t>
            </a:r>
            <a:r>
              <a:rPr lang="en-US" sz="2800" dirty="0">
                <a:latin typeface="TheSansMonoConNormal"/>
              </a:rPr>
              <a:t> =(from c in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select c)</a:t>
            </a:r>
          </a:p>
          <a:p>
            <a:pPr lvl="1"/>
            <a:r>
              <a:rPr lang="en-US" sz="2800" dirty="0">
                <a:latin typeface="TheSansMonoConNormal"/>
              </a:rPr>
              <a:t>.Except(from c2 in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select c2);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("Here is what you don't have, but I do:");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(string s in </a:t>
            </a:r>
            <a:r>
              <a:rPr lang="en-US" sz="2800" dirty="0" err="1">
                <a:latin typeface="TheSansMonoConNormal"/>
              </a:rPr>
              <a:t>carDiff</a:t>
            </a:r>
            <a:r>
              <a:rPr lang="en-US" sz="2800" dirty="0">
                <a:latin typeface="TheSansMonoConNormal"/>
              </a:rPr>
              <a:t>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 smtClean="0">
                <a:latin typeface="TheSansMonoConNormal"/>
              </a:rPr>
              <a:t>(s</a:t>
            </a:r>
            <a:r>
              <a:rPr lang="en-US" sz="2800" dirty="0">
                <a:latin typeface="TheSansMonoConNormal"/>
              </a:rPr>
              <a:t>); // Prints Yugo.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12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5648" y="858394"/>
            <a:ext cx="1182477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DisplayIntersection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 smtClean="0">
                <a:latin typeface="TheSansMonoConNormal"/>
              </a:rPr>
              <a:t>{</a:t>
            </a:r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/>
              <a:t>List&lt;string&gt; </a:t>
            </a:r>
            <a:r>
              <a:rPr lang="en-US" sz="2800" dirty="0" err="1"/>
              <a:t>myCars</a:t>
            </a:r>
            <a:r>
              <a:rPr lang="en-US" sz="2800" dirty="0"/>
              <a:t> = new List&lt;String&gt; { "Yugo", "Aztec", "BMW" };</a:t>
            </a:r>
          </a:p>
          <a:p>
            <a:pPr lvl="1"/>
            <a:r>
              <a:rPr lang="en-US" sz="2800" dirty="0"/>
              <a:t>List&lt;string&gt; </a:t>
            </a:r>
            <a:r>
              <a:rPr lang="en-US" sz="2800" dirty="0" err="1"/>
              <a:t>yourCars</a:t>
            </a:r>
            <a:r>
              <a:rPr lang="en-US" sz="2800" dirty="0"/>
              <a:t> = new List&lt;String&gt; { "BMW", "Saab", "Aztec" };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// </a:t>
            </a:r>
            <a:r>
              <a:rPr lang="en-US" sz="2800" dirty="0"/>
              <a:t>Get the common members.</a:t>
            </a:r>
          </a:p>
          <a:p>
            <a:pPr lvl="1"/>
            <a:r>
              <a:rPr lang="en-US" sz="2800" dirty="0" err="1"/>
              <a:t>var</a:t>
            </a:r>
            <a:r>
              <a:rPr lang="en-US" sz="2800" dirty="0"/>
              <a:t> </a:t>
            </a:r>
            <a:r>
              <a:rPr lang="en-US" sz="2800" dirty="0" err="1"/>
              <a:t>carIntersect</a:t>
            </a:r>
            <a:r>
              <a:rPr lang="en-US" sz="2800" dirty="0"/>
              <a:t> = (from c in </a:t>
            </a:r>
            <a:r>
              <a:rPr lang="en-US" sz="2800" dirty="0" err="1"/>
              <a:t>myCars</a:t>
            </a:r>
            <a:r>
              <a:rPr lang="en-US" sz="2800" dirty="0"/>
              <a:t> select c)</a:t>
            </a:r>
          </a:p>
          <a:p>
            <a:pPr lvl="1"/>
            <a:r>
              <a:rPr lang="en-US" sz="2800" dirty="0"/>
              <a:t>.Intersect(from c2 in </a:t>
            </a:r>
            <a:r>
              <a:rPr lang="en-US" sz="2800" dirty="0" err="1"/>
              <a:t>yourCars</a:t>
            </a:r>
            <a:r>
              <a:rPr lang="en-US" sz="2800" dirty="0"/>
              <a:t> select c2);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err="1" smtClean="0"/>
              <a:t>Console.WriteLine</a:t>
            </a:r>
            <a:r>
              <a:rPr lang="en-US" sz="2800" dirty="0"/>
              <a:t>("Here is what we have in common:");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err="1" smtClean="0"/>
              <a:t>foreach</a:t>
            </a:r>
            <a:r>
              <a:rPr lang="en-US" sz="2800" dirty="0" smtClean="0"/>
              <a:t> </a:t>
            </a:r>
            <a:r>
              <a:rPr lang="en-US" sz="2800" dirty="0"/>
              <a:t>(string s in </a:t>
            </a:r>
            <a:r>
              <a:rPr lang="en-US" sz="2800" dirty="0" err="1"/>
              <a:t>carIntersect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smtClean="0"/>
              <a:t>	</a:t>
            </a:r>
            <a:r>
              <a:rPr lang="en-US" sz="2800" dirty="0" err="1" smtClean="0"/>
              <a:t>Console.WriteLine</a:t>
            </a:r>
            <a:r>
              <a:rPr lang="en-US" sz="2800" dirty="0" smtClean="0"/>
              <a:t>(s</a:t>
            </a:r>
            <a:r>
              <a:rPr lang="en-US" sz="2800" dirty="0"/>
              <a:t>); // Prints Aztec and BMW.</a:t>
            </a:r>
          </a:p>
          <a:p>
            <a:r>
              <a:rPr lang="ru-RU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75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8" y="389492"/>
            <a:ext cx="10324411" cy="58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5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2087" y="778109"/>
            <a:ext cx="1153833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DisplayUnion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= new List&lt;String&gt; { "Yugo", "Aztec", "BMW" };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= new List&lt;String&gt; { "BMW", "Saab", "Aztec" 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Get the union of these containers.</a:t>
            </a:r>
          </a:p>
          <a:p>
            <a:pPr lvl="1"/>
            <a:r>
              <a:rPr lang="en-US" sz="2800" dirty="0" err="1">
                <a:latin typeface="TheSansMonoConNormal"/>
              </a:rPr>
              <a:t>var</a:t>
            </a:r>
            <a:r>
              <a:rPr lang="en-US" sz="2800" dirty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carUnion</a:t>
            </a:r>
            <a:r>
              <a:rPr lang="en-US" sz="2800" dirty="0">
                <a:latin typeface="TheSansMonoConNormal"/>
              </a:rPr>
              <a:t> = (from c in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select c)</a:t>
            </a:r>
          </a:p>
          <a:p>
            <a:pPr lvl="1"/>
            <a:r>
              <a:rPr lang="en-US" sz="2800" dirty="0">
                <a:latin typeface="TheSansMonoConNormal"/>
              </a:rPr>
              <a:t>.Union(from c2 in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select c2);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("Here is everything:");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(string s in </a:t>
            </a:r>
            <a:r>
              <a:rPr lang="en-US" sz="2800" dirty="0" err="1">
                <a:latin typeface="TheSansMonoConNormal"/>
              </a:rPr>
              <a:t>carUnion</a:t>
            </a:r>
            <a:r>
              <a:rPr lang="en-US" sz="2800" dirty="0">
                <a:latin typeface="TheSansMonoConNormal"/>
              </a:rPr>
              <a:t>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 smtClean="0">
                <a:latin typeface="TheSansMonoConNormal"/>
              </a:rPr>
              <a:t>(s</a:t>
            </a:r>
            <a:r>
              <a:rPr lang="en-US" sz="2800" dirty="0">
                <a:latin typeface="TheSansMonoConNormal"/>
              </a:rPr>
              <a:t>); // Prints all common members.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85142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8472" y="656924"/>
            <a:ext cx="1151262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DisplayConcat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= new List&lt;String&gt; { "Yugo", "Aztec", "BMW" };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= new List&lt;String&gt; { "BMW", "Saab", "Aztec" 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var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carConcat</a:t>
            </a:r>
            <a:r>
              <a:rPr lang="en-US" sz="2800" dirty="0">
                <a:latin typeface="TheSansMonoConNormal"/>
              </a:rPr>
              <a:t> = (from c in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select c)</a:t>
            </a:r>
          </a:p>
          <a:p>
            <a:pPr lvl="1"/>
            <a:r>
              <a:rPr lang="en-US" sz="2800" dirty="0">
                <a:latin typeface="TheSansMonoConNormal"/>
              </a:rPr>
              <a:t>.</a:t>
            </a:r>
            <a:r>
              <a:rPr lang="en-US" sz="2800" dirty="0" err="1">
                <a:latin typeface="TheSansMonoConNormal"/>
              </a:rPr>
              <a:t>Concat</a:t>
            </a:r>
            <a:r>
              <a:rPr lang="en-US" sz="2800" dirty="0">
                <a:latin typeface="TheSansMonoConNormal"/>
              </a:rPr>
              <a:t>(from c2 in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select c2);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Prints:</a:t>
            </a:r>
          </a:p>
          <a:p>
            <a:pPr lvl="1"/>
            <a:r>
              <a:rPr lang="en-US" sz="2800" dirty="0">
                <a:latin typeface="TheSansMonoConNormal"/>
              </a:rPr>
              <a:t>// Yugo Aztec BMW </a:t>
            </a:r>
            <a:r>
              <a:rPr lang="en-US" sz="2800" dirty="0" err="1">
                <a:latin typeface="TheSansMonoConNormal"/>
              </a:rPr>
              <a:t>BMW</a:t>
            </a:r>
            <a:r>
              <a:rPr lang="en-US" sz="2800" dirty="0">
                <a:latin typeface="TheSansMonoConNormal"/>
              </a:rPr>
              <a:t> Saab Aztec.</a:t>
            </a:r>
          </a:p>
          <a:p>
            <a:pPr lvl="1"/>
            <a:r>
              <a:rPr lang="en-US" sz="2800" dirty="0" err="1">
                <a:latin typeface="TheSansMonoConNormal"/>
              </a:rPr>
              <a:t>foreach</a:t>
            </a:r>
            <a:r>
              <a:rPr lang="en-US" sz="2800" dirty="0">
                <a:latin typeface="TheSansMonoConNormal"/>
              </a:rPr>
              <a:t> (string s in </a:t>
            </a:r>
            <a:r>
              <a:rPr lang="en-US" sz="2800" dirty="0" err="1">
                <a:latin typeface="TheSansMonoConNormal"/>
              </a:rPr>
              <a:t>carConcat</a:t>
            </a:r>
            <a:r>
              <a:rPr lang="en-US" sz="2800" dirty="0">
                <a:latin typeface="TheSansMonoConNormal"/>
              </a:rPr>
              <a:t>)</a:t>
            </a:r>
          </a:p>
          <a:p>
            <a:pPr lvl="2"/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 smtClean="0">
                <a:latin typeface="TheSansMonoConNormal"/>
              </a:rPr>
              <a:t>(s</a:t>
            </a:r>
            <a:r>
              <a:rPr lang="en-US" sz="2800" dirty="0">
                <a:latin typeface="TheSansMonoConNormal"/>
              </a:rPr>
              <a:t>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84229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06776" y="590823"/>
            <a:ext cx="1139144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DisplayConcatNoDups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= new List&lt;String&gt; { "Yugo", "Aztec", "BMW" };</a:t>
            </a:r>
          </a:p>
          <a:p>
            <a:pPr lvl="1"/>
            <a:r>
              <a:rPr lang="en-US" sz="2800" dirty="0">
                <a:latin typeface="TheSansMonoConNormal"/>
              </a:rPr>
              <a:t>List&lt;string&gt;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= new List&lt;String&gt; { "BMW", "Saab", "Aztec" </a:t>
            </a:r>
            <a:r>
              <a:rPr lang="en-US" sz="2800" dirty="0" smtClean="0">
                <a:latin typeface="TheSansMonoConNormal"/>
              </a:rPr>
              <a:t>};</a:t>
            </a:r>
          </a:p>
          <a:p>
            <a:pPr lvl="1"/>
            <a:endParaRPr lang="en-US" sz="2800" dirty="0">
              <a:latin typeface="TheSansMonoConNormal"/>
            </a:endParaRPr>
          </a:p>
          <a:p>
            <a:pPr lvl="1"/>
            <a:r>
              <a:rPr lang="en-US" sz="2800" dirty="0" err="1">
                <a:latin typeface="TheSansMonoConNormal"/>
              </a:rPr>
              <a:t>var</a:t>
            </a:r>
            <a:r>
              <a:rPr lang="en-US" sz="2800" dirty="0">
                <a:latin typeface="TheSansMonoConNormal"/>
              </a:rPr>
              <a:t> </a:t>
            </a:r>
            <a:r>
              <a:rPr lang="en-US" sz="2800" dirty="0" err="1">
                <a:latin typeface="TheSansMonoConNormal"/>
              </a:rPr>
              <a:t>carConcat</a:t>
            </a:r>
            <a:r>
              <a:rPr lang="en-US" sz="2800" dirty="0">
                <a:latin typeface="TheSansMonoConNormal"/>
              </a:rPr>
              <a:t> = (from c in </a:t>
            </a:r>
            <a:r>
              <a:rPr lang="en-US" sz="2800" dirty="0" err="1">
                <a:latin typeface="TheSansMonoConNormal"/>
              </a:rPr>
              <a:t>myCars</a:t>
            </a:r>
            <a:r>
              <a:rPr lang="en-US" sz="2800" dirty="0">
                <a:latin typeface="TheSansMonoConNormal"/>
              </a:rPr>
              <a:t> select c)</a:t>
            </a:r>
          </a:p>
          <a:p>
            <a:pPr lvl="1"/>
            <a:r>
              <a:rPr lang="en-US" sz="2800" dirty="0">
                <a:latin typeface="TheSansMonoConNormal"/>
              </a:rPr>
              <a:t>.</a:t>
            </a:r>
            <a:r>
              <a:rPr lang="en-US" sz="2800" dirty="0" err="1">
                <a:latin typeface="TheSansMonoConNormal"/>
              </a:rPr>
              <a:t>Concat</a:t>
            </a:r>
            <a:r>
              <a:rPr lang="en-US" sz="2800" dirty="0">
                <a:latin typeface="TheSansMonoConNormal"/>
              </a:rPr>
              <a:t>(from c2 in </a:t>
            </a:r>
            <a:r>
              <a:rPr lang="en-US" sz="2800" dirty="0" err="1">
                <a:latin typeface="TheSansMonoConNormal"/>
              </a:rPr>
              <a:t>yourCars</a:t>
            </a:r>
            <a:r>
              <a:rPr lang="en-US" sz="2800" dirty="0">
                <a:latin typeface="TheSansMonoConNormal"/>
              </a:rPr>
              <a:t> select c2);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smtClean="0">
                <a:latin typeface="TheSansMonoConNormal"/>
              </a:rPr>
              <a:t>// </a:t>
            </a:r>
            <a:r>
              <a:rPr lang="en-US" sz="2800" dirty="0">
                <a:latin typeface="TheSansMonoConNormal"/>
              </a:rPr>
              <a:t>Prints:</a:t>
            </a:r>
          </a:p>
          <a:p>
            <a:pPr lvl="1"/>
            <a:r>
              <a:rPr lang="en-US" sz="2800" dirty="0">
                <a:latin typeface="TheSansMonoConNormal"/>
              </a:rPr>
              <a:t>// Yugo Aztec BMW Saab Aztec.</a:t>
            </a:r>
          </a:p>
          <a:p>
            <a:pPr lvl="1"/>
            <a:r>
              <a:rPr lang="en-US" sz="2800" dirty="0" err="1">
                <a:latin typeface="TheSansMonoConNormal"/>
              </a:rPr>
              <a:t>foreach</a:t>
            </a:r>
            <a:r>
              <a:rPr lang="en-US" sz="2800" dirty="0">
                <a:latin typeface="TheSansMonoConNormal"/>
              </a:rPr>
              <a:t> (string s in </a:t>
            </a:r>
            <a:r>
              <a:rPr lang="en-US" sz="2800" dirty="0" err="1">
                <a:latin typeface="TheSansMonoConNormal"/>
              </a:rPr>
              <a:t>carConcat.Distinct</a:t>
            </a:r>
            <a:r>
              <a:rPr lang="en-US" sz="2800" dirty="0">
                <a:latin typeface="TheSansMonoConNormal"/>
              </a:rPr>
              <a:t>())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 smtClean="0">
                <a:latin typeface="TheSansMonoConNormal"/>
              </a:rPr>
              <a:t>(s</a:t>
            </a:r>
            <a:r>
              <a:rPr lang="en-US" sz="2800" dirty="0">
                <a:latin typeface="TheSansMonoConNormal"/>
              </a:rPr>
              <a:t>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9186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4487" y="159611"/>
            <a:ext cx="7593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Utopia-Regular"/>
              </a:rPr>
              <a:t>LINQ Aggregation Operations</a:t>
            </a:r>
            <a:endParaRPr lang="ru-RU" sz="4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4631" y="1020480"/>
            <a:ext cx="1158239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AggregateOps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>
                <a:latin typeface="TheSansMonoConNormal"/>
              </a:rPr>
              <a:t>double[] </a:t>
            </a:r>
            <a:r>
              <a:rPr lang="en-US" sz="2800" dirty="0" err="1">
                <a:latin typeface="TheSansMonoConNormal"/>
              </a:rPr>
              <a:t>winterTemps</a:t>
            </a:r>
            <a:r>
              <a:rPr lang="en-US" sz="2800" dirty="0">
                <a:latin typeface="TheSansMonoConNormal"/>
              </a:rPr>
              <a:t> = { 2.0, -21.3, 8, -4, 0, 8.2 };</a:t>
            </a:r>
          </a:p>
          <a:p>
            <a:pPr lvl="1"/>
            <a:r>
              <a:rPr lang="en-US" sz="2800" dirty="0">
                <a:latin typeface="TheSansMonoConNormal"/>
              </a:rPr>
              <a:t>// Various aggregation examples.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("Max temp: {0}",</a:t>
            </a:r>
          </a:p>
          <a:p>
            <a:pPr lvl="1"/>
            <a:r>
              <a:rPr lang="en-US" sz="2800" dirty="0">
                <a:latin typeface="TheSansMonoConNormal"/>
              </a:rPr>
              <a:t>(from t in </a:t>
            </a:r>
            <a:r>
              <a:rPr lang="en-US" sz="2800" dirty="0" err="1">
                <a:latin typeface="TheSansMonoConNormal"/>
              </a:rPr>
              <a:t>winterTemps</a:t>
            </a:r>
            <a:r>
              <a:rPr lang="en-US" sz="2800" dirty="0">
                <a:latin typeface="TheSansMonoConNormal"/>
              </a:rPr>
              <a:t> select t).Max());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("Min temp: {0}",</a:t>
            </a:r>
          </a:p>
          <a:p>
            <a:pPr lvl="1"/>
            <a:r>
              <a:rPr lang="en-US" sz="2800" dirty="0">
                <a:latin typeface="TheSansMonoConNormal"/>
              </a:rPr>
              <a:t>(from t in </a:t>
            </a:r>
            <a:r>
              <a:rPr lang="en-US" sz="2800" dirty="0" err="1">
                <a:latin typeface="TheSansMonoConNormal"/>
              </a:rPr>
              <a:t>winterTemps</a:t>
            </a:r>
            <a:r>
              <a:rPr lang="en-US" sz="2800" dirty="0">
                <a:latin typeface="TheSansMonoConNormal"/>
              </a:rPr>
              <a:t> select t).Min());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</a:t>
            </a:r>
            <a:r>
              <a:rPr lang="en-US" sz="2800" dirty="0" err="1">
                <a:latin typeface="TheSansMonoConNormal"/>
              </a:rPr>
              <a:t>Avarage</a:t>
            </a:r>
            <a:r>
              <a:rPr lang="en-US" sz="2800" dirty="0">
                <a:latin typeface="TheSansMonoConNormal"/>
              </a:rPr>
              <a:t> temp: {0}",</a:t>
            </a:r>
          </a:p>
          <a:p>
            <a:pPr lvl="1"/>
            <a:r>
              <a:rPr lang="en-US" sz="2800" dirty="0">
                <a:latin typeface="TheSansMonoConNormal"/>
              </a:rPr>
              <a:t>(from t in </a:t>
            </a:r>
            <a:r>
              <a:rPr lang="en-US" sz="2800" dirty="0" err="1">
                <a:latin typeface="TheSansMonoConNormal"/>
              </a:rPr>
              <a:t>winterTemps</a:t>
            </a:r>
            <a:r>
              <a:rPr lang="en-US" sz="2800" dirty="0">
                <a:latin typeface="TheSansMonoConNormal"/>
              </a:rPr>
              <a:t> select t).Average());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("Sum of all temps: {0}",</a:t>
            </a:r>
          </a:p>
          <a:p>
            <a:pPr lvl="1"/>
            <a:r>
              <a:rPr lang="en-US" sz="2800" dirty="0">
                <a:latin typeface="TheSansMonoConNormal"/>
              </a:rPr>
              <a:t>(from t in </a:t>
            </a:r>
            <a:r>
              <a:rPr lang="en-US" sz="2800" dirty="0" err="1">
                <a:latin typeface="TheSansMonoConNormal"/>
              </a:rPr>
              <a:t>winterTemps</a:t>
            </a:r>
            <a:r>
              <a:rPr lang="en-US" sz="2800" dirty="0">
                <a:latin typeface="TheSansMonoConNormal"/>
              </a:rPr>
              <a:t> select t).Sum());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396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7851" y="592399"/>
            <a:ext cx="119900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onNormal"/>
              </a:rPr>
              <a:t>static void </a:t>
            </a:r>
            <a:r>
              <a:rPr lang="en-US" sz="2800" dirty="0" err="1">
                <a:latin typeface="TheSansMonoConNormal"/>
              </a:rPr>
              <a:t>QueryStringWithOperators</a:t>
            </a:r>
            <a:r>
              <a:rPr lang="en-US" sz="2800" dirty="0">
                <a:latin typeface="TheSansMonoConNormal"/>
              </a:rPr>
              <a:t>()</a:t>
            </a:r>
          </a:p>
          <a:p>
            <a:r>
              <a:rPr lang="ru-RU" sz="2800" dirty="0">
                <a:latin typeface="TheSansMonoConNormal"/>
              </a:rPr>
              <a:t>{</a:t>
            </a:r>
          </a:p>
          <a:p>
            <a:pPr lvl="1"/>
            <a:r>
              <a:rPr lang="en-US" sz="2800" dirty="0" err="1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("***** Using Query Operators *****");</a:t>
            </a:r>
          </a:p>
          <a:p>
            <a:pPr lvl="1"/>
            <a:r>
              <a:rPr lang="en-US" sz="2800" dirty="0">
                <a:latin typeface="TheSansMonoConNormal"/>
              </a:rPr>
              <a:t>string[] </a:t>
            </a:r>
            <a:r>
              <a:rPr lang="en-US" sz="2800" dirty="0" err="1">
                <a:latin typeface="TheSansMonoConNormal"/>
              </a:rPr>
              <a:t>currentVideoGames</a:t>
            </a:r>
            <a:r>
              <a:rPr lang="en-US" sz="2800" dirty="0">
                <a:latin typeface="TheSansMonoConNormal"/>
              </a:rPr>
              <a:t> = {"</a:t>
            </a:r>
            <a:r>
              <a:rPr lang="en-US" sz="2800" dirty="0" err="1">
                <a:latin typeface="TheSansMonoConNormal"/>
              </a:rPr>
              <a:t>Morrowind</a:t>
            </a:r>
            <a:r>
              <a:rPr lang="en-US" sz="2800" dirty="0">
                <a:latin typeface="TheSansMonoConNormal"/>
              </a:rPr>
              <a:t>", "Uncharted 2",</a:t>
            </a:r>
          </a:p>
          <a:p>
            <a:pPr lvl="1"/>
            <a:r>
              <a:rPr lang="en-US" sz="2800" dirty="0">
                <a:latin typeface="TheSansMonoConNormal"/>
              </a:rPr>
              <a:t>"Fallout 3", "Daxter", "System Shock 2"};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var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subset = from game in </a:t>
            </a:r>
            <a:r>
              <a:rPr lang="en-US" sz="2800" dirty="0" err="1">
                <a:latin typeface="TheSansMonoConNormal"/>
              </a:rPr>
              <a:t>currentVideoGames</a:t>
            </a:r>
            <a:endParaRPr lang="en-US" sz="2800" dirty="0">
              <a:latin typeface="TheSansMonoConNormal"/>
            </a:endParaRPr>
          </a:p>
          <a:p>
            <a:pPr lvl="1"/>
            <a:r>
              <a:rPr lang="en-US" sz="2800" dirty="0">
                <a:latin typeface="TheSansMonoConNormal"/>
              </a:rPr>
              <a:t>where </a:t>
            </a:r>
            <a:r>
              <a:rPr lang="en-US" sz="2800" dirty="0" err="1">
                <a:latin typeface="TheSansMonoConNormal"/>
              </a:rPr>
              <a:t>game.Contains</a:t>
            </a:r>
            <a:r>
              <a:rPr lang="en-US" sz="2800" dirty="0">
                <a:latin typeface="TheSansMonoConNormal"/>
              </a:rPr>
              <a:t>(" ") </a:t>
            </a:r>
            <a:r>
              <a:rPr lang="en-US" sz="2800" dirty="0" err="1">
                <a:latin typeface="TheSansMonoConNormal"/>
              </a:rPr>
              <a:t>orderby</a:t>
            </a:r>
            <a:r>
              <a:rPr lang="en-US" sz="2800" dirty="0">
                <a:latin typeface="TheSansMonoConNormal"/>
              </a:rPr>
              <a:t> game select game;</a:t>
            </a:r>
          </a:p>
          <a:p>
            <a:pPr lvl="1"/>
            <a:endParaRPr lang="en-US" sz="2800" dirty="0" smtClean="0">
              <a:latin typeface="TheSansMonoConNormal"/>
            </a:endParaRPr>
          </a:p>
          <a:p>
            <a:pPr lvl="1"/>
            <a:r>
              <a:rPr lang="en-US" sz="2800" dirty="0" err="1" smtClean="0">
                <a:latin typeface="TheSansMonoConNormal"/>
              </a:rPr>
              <a:t>foreach</a:t>
            </a:r>
            <a:r>
              <a:rPr lang="en-US" sz="2800" dirty="0" smtClean="0">
                <a:latin typeface="TheSansMonoConNormal"/>
              </a:rPr>
              <a:t> </a:t>
            </a:r>
            <a:r>
              <a:rPr lang="en-US" sz="2800" dirty="0">
                <a:latin typeface="TheSansMonoConNormal"/>
              </a:rPr>
              <a:t>(string s in subset)</a:t>
            </a:r>
          </a:p>
          <a:p>
            <a:pPr lvl="1"/>
            <a:r>
              <a:rPr lang="en-US" sz="2800" dirty="0" smtClean="0">
                <a:latin typeface="TheSansMonoConNormal"/>
              </a:rPr>
              <a:t>	</a:t>
            </a:r>
            <a:r>
              <a:rPr lang="en-US" sz="2800" dirty="0" err="1" smtClean="0">
                <a:latin typeface="TheSansMonoConNormal"/>
              </a:rPr>
              <a:t>Console.WriteLine</a:t>
            </a:r>
            <a:r>
              <a:rPr lang="en-US" sz="2800" dirty="0">
                <a:latin typeface="TheSansMonoConNormal"/>
              </a:rPr>
              <a:t>("Item: {0}", s);</a:t>
            </a:r>
          </a:p>
          <a:p>
            <a:r>
              <a:rPr lang="ru-RU" sz="2800" dirty="0">
                <a:latin typeface="TheSansMonoConNormal"/>
              </a:rPr>
              <a:t>}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1535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7849" y="158034"/>
            <a:ext cx="121662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Utopia-Regular"/>
              </a:rPr>
              <a:t>Building Query Expressions Using the Enumerable Type and</a:t>
            </a:r>
          </a:p>
          <a:p>
            <a:r>
              <a:rPr lang="en-US" sz="3200" dirty="0">
                <a:latin typeface="Utopia-Regular"/>
              </a:rPr>
              <a:t>Lambda Expressions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4462" y="1766474"/>
            <a:ext cx="121075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heSansMonoConNormal"/>
              </a:rPr>
              <a:t>static void </a:t>
            </a:r>
            <a:r>
              <a:rPr lang="en-US" sz="2000" dirty="0" err="1">
                <a:latin typeface="TheSansMonoConNormal"/>
              </a:rPr>
              <a:t>QueryStringsWithEnumerableAndLambdas</a:t>
            </a:r>
            <a:r>
              <a:rPr lang="en-US" sz="2000" dirty="0">
                <a:latin typeface="TheSansMonoConNormal"/>
              </a:rPr>
              <a:t>()</a:t>
            </a:r>
          </a:p>
          <a:p>
            <a:r>
              <a:rPr lang="ru-RU" sz="2000" dirty="0">
                <a:latin typeface="TheSansMonoConNormal"/>
              </a:rPr>
              <a:t>{</a:t>
            </a:r>
          </a:p>
          <a:p>
            <a:pPr lvl="1"/>
            <a:r>
              <a:rPr lang="en-US" sz="2000" dirty="0" err="1">
                <a:latin typeface="TheSansMonoConNormal"/>
              </a:rPr>
              <a:t>Console.WriteLine</a:t>
            </a:r>
            <a:r>
              <a:rPr lang="en-US" sz="2000" dirty="0">
                <a:latin typeface="TheSansMonoConNormal"/>
              </a:rPr>
              <a:t>("***** Using Enumerable / Lambda Expressions *****");</a:t>
            </a:r>
          </a:p>
          <a:p>
            <a:pPr lvl="1"/>
            <a:r>
              <a:rPr lang="en-US" sz="2000" dirty="0">
                <a:latin typeface="TheSansMonoConNormal"/>
              </a:rPr>
              <a:t>string[] </a:t>
            </a:r>
            <a:r>
              <a:rPr lang="en-US" sz="2000" dirty="0" err="1">
                <a:latin typeface="TheSansMonoConNormal"/>
              </a:rPr>
              <a:t>currentVideoGames</a:t>
            </a:r>
            <a:r>
              <a:rPr lang="en-US" sz="2000" dirty="0">
                <a:latin typeface="TheSansMonoConNormal"/>
              </a:rPr>
              <a:t> = {"</a:t>
            </a:r>
            <a:r>
              <a:rPr lang="en-US" sz="2000" dirty="0" err="1">
                <a:latin typeface="TheSansMonoConNormal"/>
              </a:rPr>
              <a:t>Morrowind</a:t>
            </a:r>
            <a:r>
              <a:rPr lang="en-US" sz="2000" dirty="0">
                <a:latin typeface="TheSansMonoConNormal"/>
              </a:rPr>
              <a:t>", "Uncharted 2",</a:t>
            </a:r>
          </a:p>
          <a:p>
            <a:pPr lvl="1"/>
            <a:r>
              <a:rPr lang="en-US" sz="2000" dirty="0">
                <a:latin typeface="TheSansMonoConNormal"/>
              </a:rPr>
              <a:t>"Fallout 3", "Daxter", "System Shock 2"};</a:t>
            </a:r>
          </a:p>
          <a:p>
            <a:pPr lvl="1"/>
            <a:endParaRPr lang="en-US" sz="2000" dirty="0" smtClean="0">
              <a:latin typeface="TheSansMonoConNormal"/>
            </a:endParaRPr>
          </a:p>
          <a:p>
            <a:pPr lvl="1"/>
            <a:r>
              <a:rPr lang="en-US" sz="2000" dirty="0" smtClean="0">
                <a:latin typeface="TheSansMonoConNormal"/>
              </a:rPr>
              <a:t>// </a:t>
            </a:r>
            <a:r>
              <a:rPr lang="en-US" sz="2000" dirty="0">
                <a:latin typeface="TheSansMonoConNormal"/>
              </a:rPr>
              <a:t>Build a query expression using extension methods</a:t>
            </a:r>
          </a:p>
          <a:p>
            <a:pPr lvl="1"/>
            <a:r>
              <a:rPr lang="en-US" sz="2000" dirty="0">
                <a:latin typeface="TheSansMonoConNormal"/>
              </a:rPr>
              <a:t>// granted to the Array via the Enumerable type.</a:t>
            </a:r>
          </a:p>
          <a:p>
            <a:pPr lvl="1"/>
            <a:r>
              <a:rPr lang="en-US" sz="2000" dirty="0" err="1">
                <a:latin typeface="TheSansMonoConNormal"/>
              </a:rPr>
              <a:t>var</a:t>
            </a:r>
            <a:r>
              <a:rPr lang="en-US" sz="2000" dirty="0">
                <a:latin typeface="TheSansMonoConNormal"/>
              </a:rPr>
              <a:t> subset = </a:t>
            </a:r>
            <a:r>
              <a:rPr lang="en-US" sz="2000" dirty="0" err="1">
                <a:latin typeface="TheSansMonoConNormal"/>
              </a:rPr>
              <a:t>currentVideoGames.Where</a:t>
            </a:r>
            <a:r>
              <a:rPr lang="en-US" sz="2000" dirty="0">
                <a:latin typeface="TheSansMonoConNormal"/>
              </a:rPr>
              <a:t>(game =&gt; </a:t>
            </a:r>
            <a:r>
              <a:rPr lang="en-US" sz="2000" dirty="0" err="1">
                <a:latin typeface="TheSansMonoConNormal"/>
              </a:rPr>
              <a:t>game.Contains</a:t>
            </a:r>
            <a:r>
              <a:rPr lang="en-US" sz="2000" dirty="0">
                <a:latin typeface="TheSansMonoConNormal"/>
              </a:rPr>
              <a:t>(" "))</a:t>
            </a:r>
          </a:p>
          <a:p>
            <a:pPr lvl="1"/>
            <a:r>
              <a:rPr lang="en-US" sz="2000" dirty="0">
                <a:latin typeface="TheSansMonoConNormal"/>
              </a:rPr>
              <a:t>.</a:t>
            </a:r>
            <a:r>
              <a:rPr lang="en-US" sz="2000" dirty="0" err="1">
                <a:latin typeface="TheSansMonoConNormal"/>
              </a:rPr>
              <a:t>OrderBy</a:t>
            </a:r>
            <a:r>
              <a:rPr lang="en-US" sz="2000" dirty="0">
                <a:latin typeface="TheSansMonoConNormal"/>
              </a:rPr>
              <a:t>(game =&gt; game).Select(game =&gt; game);</a:t>
            </a:r>
          </a:p>
          <a:p>
            <a:pPr lvl="1"/>
            <a:endParaRPr lang="en-US" sz="2000" dirty="0" smtClean="0">
              <a:latin typeface="TheSansMonoConNormal"/>
            </a:endParaRPr>
          </a:p>
          <a:p>
            <a:pPr lvl="1"/>
            <a:r>
              <a:rPr lang="en-US" sz="2000" dirty="0" smtClean="0">
                <a:latin typeface="TheSansMonoConNormal"/>
              </a:rPr>
              <a:t>// </a:t>
            </a:r>
            <a:r>
              <a:rPr lang="en-US" sz="2000" dirty="0">
                <a:latin typeface="TheSansMonoConNormal"/>
              </a:rPr>
              <a:t>Print out the results.</a:t>
            </a:r>
          </a:p>
          <a:p>
            <a:pPr lvl="1"/>
            <a:r>
              <a:rPr lang="en-US" sz="2000" dirty="0" err="1">
                <a:latin typeface="TheSansMonoConNormal"/>
              </a:rPr>
              <a:t>foreach</a:t>
            </a:r>
            <a:r>
              <a:rPr lang="en-US" sz="2000" dirty="0">
                <a:latin typeface="TheSansMonoConNormal"/>
              </a:rPr>
              <a:t> (</a:t>
            </a:r>
            <a:r>
              <a:rPr lang="en-US" sz="2000" dirty="0" err="1">
                <a:latin typeface="TheSansMonoConNormal"/>
              </a:rPr>
              <a:t>var</a:t>
            </a:r>
            <a:r>
              <a:rPr lang="en-US" sz="2000" dirty="0">
                <a:latin typeface="TheSansMonoConNormal"/>
              </a:rPr>
              <a:t> game in subset)</a:t>
            </a:r>
          </a:p>
          <a:p>
            <a:pPr lvl="1"/>
            <a:r>
              <a:rPr lang="en-US" sz="2000" dirty="0" smtClean="0">
                <a:latin typeface="TheSansMonoConNormal"/>
              </a:rPr>
              <a:t>	</a:t>
            </a:r>
            <a:r>
              <a:rPr lang="en-US" sz="2000" dirty="0" err="1" smtClean="0">
                <a:latin typeface="TheSansMonoConNormal"/>
              </a:rPr>
              <a:t>Console.WriteLine</a:t>
            </a:r>
            <a:r>
              <a:rPr lang="en-US" sz="2000" dirty="0">
                <a:latin typeface="TheSansMonoConNormal"/>
              </a:rPr>
              <a:t>("Item: {0}", game);</a:t>
            </a:r>
          </a:p>
          <a:p>
            <a:pPr lvl="1"/>
            <a:r>
              <a:rPr lang="en-US" sz="2000" dirty="0" err="1">
                <a:latin typeface="TheSansMonoConNormal"/>
              </a:rPr>
              <a:t>Console.WriteLine</a:t>
            </a:r>
            <a:r>
              <a:rPr lang="en-US" sz="2000" dirty="0">
                <a:latin typeface="TheSansMonoConNormal"/>
              </a:rPr>
              <a:t>();</a:t>
            </a:r>
          </a:p>
          <a:p>
            <a:r>
              <a:rPr lang="ru-RU" sz="2000" dirty="0">
                <a:latin typeface="TheSansMonoConNormal"/>
              </a:rPr>
              <a:t>}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140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47" y="215173"/>
            <a:ext cx="7134225" cy="25717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38978" y="3598440"/>
            <a:ext cx="111160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heSansMonoCd-W5Regular"/>
              </a:rPr>
              <a:t>string[] names = { "Tom", "Dick", "Harry", "Mary", "Jay" };</a:t>
            </a:r>
          </a:p>
          <a:p>
            <a:r>
              <a:rPr lang="en-US" sz="2400" dirty="0" err="1">
                <a:latin typeface="TheSansMonoCd-W5Regular"/>
              </a:rPr>
              <a:t>IEnumerable</a:t>
            </a:r>
            <a:r>
              <a:rPr lang="en-US" sz="2400" dirty="0">
                <a:latin typeface="TheSansMonoCd-W5Regular"/>
              </a:rPr>
              <a:t>&lt;string&gt; query = names</a:t>
            </a:r>
          </a:p>
          <a:p>
            <a:r>
              <a:rPr lang="en-US" sz="2400" dirty="0">
                <a:latin typeface="TheSansMonoCd-W5Regular"/>
              </a:rPr>
              <a:t>.Where (n =&gt; </a:t>
            </a:r>
            <a:r>
              <a:rPr lang="en-US" sz="2400" dirty="0" err="1">
                <a:latin typeface="TheSansMonoCd-W5Regular"/>
              </a:rPr>
              <a:t>n.Contains</a:t>
            </a:r>
            <a:r>
              <a:rPr lang="en-US" sz="2400" dirty="0">
                <a:latin typeface="TheSansMonoCd-W5Regular"/>
              </a:rPr>
              <a:t> ("a"))</a:t>
            </a:r>
          </a:p>
          <a:p>
            <a:r>
              <a:rPr lang="en-US" sz="2400" dirty="0">
                <a:latin typeface="TheSansMonoCd-W5Regular"/>
              </a:rPr>
              <a:t>.</a:t>
            </a:r>
            <a:r>
              <a:rPr lang="en-US" sz="2400" dirty="0" err="1">
                <a:latin typeface="TheSansMonoCd-W5Regular"/>
              </a:rPr>
              <a:t>OrderBy</a:t>
            </a:r>
            <a:r>
              <a:rPr lang="en-US" sz="2400" dirty="0">
                <a:latin typeface="TheSansMonoCd-W5Regular"/>
              </a:rPr>
              <a:t> (n =&gt; </a:t>
            </a:r>
            <a:r>
              <a:rPr lang="en-US" sz="2400" dirty="0" err="1">
                <a:latin typeface="TheSansMonoCd-W5Regular"/>
              </a:rPr>
              <a:t>n.Length</a:t>
            </a:r>
            <a:r>
              <a:rPr lang="en-US" sz="2400" dirty="0">
                <a:latin typeface="TheSansMonoCd-W5Regular"/>
              </a:rPr>
              <a:t>)</a:t>
            </a:r>
          </a:p>
          <a:p>
            <a:r>
              <a:rPr lang="en-US" sz="2400" dirty="0">
                <a:latin typeface="TheSansMonoCd-W5Regular"/>
              </a:rPr>
              <a:t>.Select (n =&gt; </a:t>
            </a:r>
            <a:r>
              <a:rPr lang="en-US" sz="2400" dirty="0" err="1">
                <a:latin typeface="TheSansMonoCd-W5Regular"/>
              </a:rPr>
              <a:t>n.ToUpper</a:t>
            </a:r>
            <a:r>
              <a:rPr lang="en-US" sz="2400" dirty="0">
                <a:latin typeface="TheSansMonoCd-W5Regular"/>
              </a:rPr>
              <a:t>());</a:t>
            </a:r>
          </a:p>
          <a:p>
            <a:r>
              <a:rPr lang="en-US" sz="2400" dirty="0" err="1">
                <a:latin typeface="TheSansMonoCd-W5Regular"/>
              </a:rPr>
              <a:t>foreach</a:t>
            </a:r>
            <a:r>
              <a:rPr lang="en-US" sz="2400" dirty="0">
                <a:latin typeface="TheSansMonoCd-W5Regular"/>
              </a:rPr>
              <a:t> (string name in query) </a:t>
            </a:r>
            <a:r>
              <a:rPr lang="en-US" sz="2400" dirty="0" err="1">
                <a:latin typeface="TheSansMonoCd-W5Regular"/>
              </a:rPr>
              <a:t>Console.WriteLine</a:t>
            </a:r>
            <a:r>
              <a:rPr lang="en-US" sz="2400" dirty="0">
                <a:latin typeface="TheSansMonoCd-W5Regular"/>
              </a:rPr>
              <a:t> (name);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43462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30" y="0"/>
            <a:ext cx="6593539" cy="68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33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4640" y="82494"/>
            <a:ext cx="45784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>
                <a:latin typeface="MyriadPro-SemiboldCond"/>
              </a:rPr>
              <a:t>The into Keyword</a:t>
            </a:r>
            <a:endParaRPr lang="ru-RU" sz="4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6668" y="1774359"/>
            <a:ext cx="109544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heSansMonoCd-W5Regular"/>
              </a:rPr>
              <a:t>IEnumerable</a:t>
            </a:r>
            <a:r>
              <a:rPr lang="en-US" sz="3200" dirty="0">
                <a:latin typeface="TheSansMonoCd-W5Regular"/>
              </a:rPr>
              <a:t>&lt;string&gt; query =</a:t>
            </a:r>
          </a:p>
          <a:p>
            <a:r>
              <a:rPr lang="en-US" sz="3200" dirty="0">
                <a:latin typeface="TheSansMonoCd-W5Regular"/>
              </a:rPr>
              <a:t>from n in names</a:t>
            </a:r>
          </a:p>
          <a:p>
            <a:r>
              <a:rPr lang="en-US" sz="3200" dirty="0">
                <a:latin typeface="TheSansMonoCd-W5Regular"/>
              </a:rPr>
              <a:t>select </a:t>
            </a:r>
            <a:r>
              <a:rPr lang="en-US" sz="3200" dirty="0" err="1">
                <a:latin typeface="TheSansMonoCd-W5Regular"/>
              </a:rPr>
              <a:t>n.Replace</a:t>
            </a:r>
            <a:r>
              <a:rPr lang="en-US" sz="3200" dirty="0">
                <a:latin typeface="TheSansMonoCd-W5Regular"/>
              </a:rPr>
              <a:t> ("a", "").Replace ("e", "").Replace ("</a:t>
            </a:r>
            <a:r>
              <a:rPr lang="en-US" sz="3200" dirty="0" err="1">
                <a:latin typeface="TheSansMonoCd-W5Regular"/>
              </a:rPr>
              <a:t>i</a:t>
            </a:r>
            <a:r>
              <a:rPr lang="en-US" sz="3200" dirty="0">
                <a:latin typeface="TheSansMonoCd-W5Regular"/>
              </a:rPr>
              <a:t>", "")</a:t>
            </a:r>
          </a:p>
          <a:p>
            <a:r>
              <a:rPr lang="en-US" sz="3200" dirty="0">
                <a:latin typeface="TheSansMonoCd-W5Regular"/>
              </a:rPr>
              <a:t>.Replace ("o", "").Replace ("u", "")</a:t>
            </a:r>
          </a:p>
          <a:p>
            <a:r>
              <a:rPr lang="en-US" sz="3200" b="1" dirty="0">
                <a:latin typeface="TheSansMonoCd-W7Bold"/>
              </a:rPr>
              <a:t>into </a:t>
            </a:r>
            <a:r>
              <a:rPr lang="en-US" sz="3200" b="1" dirty="0" err="1">
                <a:latin typeface="TheSansMonoCd-W7Bold"/>
              </a:rPr>
              <a:t>noVowel</a:t>
            </a:r>
            <a:endParaRPr lang="en-US" sz="3200" b="1" dirty="0">
              <a:latin typeface="TheSansMonoCd-W7Bold"/>
            </a:endParaRPr>
          </a:p>
          <a:p>
            <a:r>
              <a:rPr lang="en-US" sz="3200" dirty="0">
                <a:latin typeface="TheSansMonoCd-W5Regular"/>
              </a:rPr>
              <a:t>where </a:t>
            </a:r>
            <a:r>
              <a:rPr lang="en-US" sz="3200" dirty="0" err="1">
                <a:latin typeface="TheSansMonoCd-W5Regular"/>
              </a:rPr>
              <a:t>noVowel.Length</a:t>
            </a:r>
            <a:r>
              <a:rPr lang="en-US" sz="3200" dirty="0">
                <a:latin typeface="TheSansMonoCd-W5Regular"/>
              </a:rPr>
              <a:t> &gt; 2 </a:t>
            </a:r>
            <a:r>
              <a:rPr lang="en-US" sz="3200" dirty="0" err="1">
                <a:latin typeface="TheSansMonoCd-W5Regular"/>
              </a:rPr>
              <a:t>orderby</a:t>
            </a:r>
            <a:r>
              <a:rPr lang="en-US" sz="3200" dirty="0">
                <a:latin typeface="TheSansMonoCd-W5Regular"/>
              </a:rPr>
              <a:t> </a:t>
            </a:r>
            <a:r>
              <a:rPr lang="en-US" sz="3200" dirty="0" err="1">
                <a:latin typeface="TheSansMonoCd-W5Regular"/>
              </a:rPr>
              <a:t>noVowel</a:t>
            </a:r>
            <a:r>
              <a:rPr lang="en-US" sz="3200" dirty="0">
                <a:latin typeface="TheSansMonoCd-W5Regular"/>
              </a:rPr>
              <a:t> select </a:t>
            </a:r>
            <a:r>
              <a:rPr lang="en-US" sz="3200" dirty="0" err="1">
                <a:latin typeface="TheSansMonoCd-W5Regular"/>
              </a:rPr>
              <a:t>noVowel</a:t>
            </a:r>
            <a:r>
              <a:rPr lang="en-US" sz="3200" dirty="0">
                <a:latin typeface="TheSansMonoCd-W5Regular"/>
              </a:rPr>
              <a:t>;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19458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91300" y="126560"/>
            <a:ext cx="3890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MyriadPro-SemiboldCond"/>
              </a:rPr>
              <a:t>The let Keyword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0337" y="1728714"/>
            <a:ext cx="118431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heSansMonoCd-W5Regular"/>
              </a:rPr>
              <a:t>string[] names = { "Tom", "Dick", "Harry", "Mary", "Jay" };</a:t>
            </a:r>
          </a:p>
          <a:p>
            <a:endParaRPr lang="en-US" sz="2800" dirty="0" smtClean="0">
              <a:latin typeface="TheSansMonoCd-W5Regular"/>
            </a:endParaRPr>
          </a:p>
          <a:p>
            <a:r>
              <a:rPr lang="en-US" sz="2800" dirty="0" err="1" smtClean="0">
                <a:latin typeface="TheSansMonoCd-W5Regular"/>
              </a:rPr>
              <a:t>IEnumerable</a:t>
            </a:r>
            <a:r>
              <a:rPr lang="en-US" sz="2800" dirty="0" smtClean="0">
                <a:latin typeface="TheSansMonoCd-W5Regular"/>
              </a:rPr>
              <a:t>&lt;string</a:t>
            </a:r>
            <a:r>
              <a:rPr lang="en-US" sz="2800" dirty="0">
                <a:latin typeface="TheSansMonoCd-W5Regular"/>
              </a:rPr>
              <a:t>&gt; query =</a:t>
            </a:r>
          </a:p>
          <a:p>
            <a:r>
              <a:rPr lang="en-US" sz="2800" dirty="0">
                <a:latin typeface="TheSansMonoCd-W5Regular"/>
              </a:rPr>
              <a:t>from n in </a:t>
            </a:r>
            <a:r>
              <a:rPr lang="en-US" sz="2800" dirty="0" smtClean="0">
                <a:latin typeface="TheSansMonoCd-W5Regular"/>
              </a:rPr>
              <a:t>names</a:t>
            </a:r>
          </a:p>
          <a:p>
            <a:r>
              <a:rPr lang="en-US" sz="2800" b="1" dirty="0" smtClean="0">
                <a:latin typeface="TheSansMonoCd-W7Bold"/>
              </a:rPr>
              <a:t>let </a:t>
            </a:r>
            <a:r>
              <a:rPr lang="en-US" sz="2800" b="1" dirty="0" err="1" smtClean="0">
                <a:latin typeface="TheSansMonoCd-W7Bold"/>
              </a:rPr>
              <a:t>vowelless</a:t>
            </a:r>
            <a:r>
              <a:rPr lang="en-US" sz="2800" b="1" dirty="0" smtClean="0">
                <a:latin typeface="TheSansMonoCd-W7Bold"/>
              </a:rPr>
              <a:t> = </a:t>
            </a:r>
            <a:r>
              <a:rPr lang="en-US" sz="2800" b="1" dirty="0" err="1" smtClean="0">
                <a:latin typeface="TheSansMonoCd-W7Bold"/>
              </a:rPr>
              <a:t>n.Replace</a:t>
            </a:r>
            <a:r>
              <a:rPr lang="en-US" sz="2800" b="1" dirty="0" smtClean="0">
                <a:latin typeface="TheSansMonoCd-W7Bold"/>
              </a:rPr>
              <a:t> ("a", "").Replace ("e", "").Replace ("</a:t>
            </a:r>
            <a:r>
              <a:rPr lang="en-US" sz="2800" b="1" dirty="0" err="1" smtClean="0">
                <a:latin typeface="TheSansMonoCd-W7Bold"/>
              </a:rPr>
              <a:t>i</a:t>
            </a:r>
            <a:r>
              <a:rPr lang="en-US" sz="2800" b="1" dirty="0" smtClean="0">
                <a:latin typeface="TheSansMonoCd-W7Bold"/>
              </a:rPr>
              <a:t>", "")</a:t>
            </a:r>
          </a:p>
          <a:p>
            <a:r>
              <a:rPr lang="en-US" sz="2800" b="1" dirty="0" smtClean="0">
                <a:latin typeface="TheSansMonoCd-W7Bold"/>
              </a:rPr>
              <a:t>.</a:t>
            </a:r>
            <a:r>
              <a:rPr lang="en-US" sz="2800" b="1" dirty="0">
                <a:latin typeface="TheSansMonoCd-W7Bold"/>
              </a:rPr>
              <a:t>Replace ("o", "").Replace ("u", "")</a:t>
            </a:r>
          </a:p>
          <a:p>
            <a:r>
              <a:rPr lang="en-US" sz="2800" dirty="0">
                <a:latin typeface="TheSansMonoCd-W5Regular"/>
              </a:rPr>
              <a:t>where </a:t>
            </a:r>
            <a:r>
              <a:rPr lang="en-US" sz="2800" dirty="0" err="1">
                <a:latin typeface="TheSansMonoCd-W5Regular"/>
              </a:rPr>
              <a:t>vowelless.Length</a:t>
            </a:r>
            <a:r>
              <a:rPr lang="en-US" sz="2800" dirty="0">
                <a:latin typeface="TheSansMonoCd-W5Regular"/>
              </a:rPr>
              <a:t> &gt; 2</a:t>
            </a:r>
          </a:p>
          <a:p>
            <a:r>
              <a:rPr lang="en-US" sz="2800" dirty="0" err="1">
                <a:latin typeface="TheSansMonoCd-W5Regular"/>
              </a:rPr>
              <a:t>orderby</a:t>
            </a:r>
            <a:r>
              <a:rPr lang="en-US" sz="2800" dirty="0">
                <a:latin typeface="TheSansMonoCd-W5Regular"/>
              </a:rPr>
              <a:t> </a:t>
            </a:r>
            <a:r>
              <a:rPr lang="en-US" sz="2800" dirty="0" err="1">
                <a:latin typeface="TheSansMonoCd-W5Regular"/>
              </a:rPr>
              <a:t>vowelless</a:t>
            </a:r>
            <a:endParaRPr lang="en-US" sz="2800" dirty="0">
              <a:latin typeface="TheSansMonoCd-W5Regular"/>
            </a:endParaRPr>
          </a:p>
          <a:p>
            <a:r>
              <a:rPr lang="en-US" sz="2800" dirty="0">
                <a:latin typeface="TheSansMonoCd-W5Regular"/>
              </a:rPr>
              <a:t>select n; // Thanks to let, n is still in scope.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9996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6" y="385589"/>
            <a:ext cx="11142380" cy="607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06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6405" y="0"/>
            <a:ext cx="1149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JOIN</a:t>
            </a:r>
            <a:endParaRPr lang="ru-RU" sz="4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13542" y="807243"/>
            <a:ext cx="66255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Join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with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query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expression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9933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var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result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from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t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ints1 </a:t>
            </a:r>
            <a:endParaRPr kumimoji="0" lang="en-US" altLang="ru-RU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kumimoji="0" lang="ru-RU" altLang="ru-RU" sz="2400" b="1" i="0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join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x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ints2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(t + 1)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equals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x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select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t;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7340" y="291697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2A2A2A"/>
                </a:solidFill>
                <a:latin typeface="Segoe UI" panose="020B0502040204020203" pitchFamily="34" charset="0"/>
              </a:rPr>
              <a:t> </a:t>
            </a:r>
            <a:r>
              <a:rPr lang="en-US" sz="3600" dirty="0" smtClean="0">
                <a:solidFill>
                  <a:srgbClr val="2A2A2A"/>
                </a:solidFill>
                <a:latin typeface="Segoe UI" panose="020B0502040204020203" pitchFamily="34" charset="0"/>
              </a:rPr>
              <a:t>Most </a:t>
            </a:r>
            <a:r>
              <a:rPr lang="en-US" sz="3600" dirty="0">
                <a:solidFill>
                  <a:srgbClr val="2A2A2A"/>
                </a:solidFill>
                <a:latin typeface="Segoe UI" panose="020B0502040204020203" pitchFamily="34" charset="0"/>
              </a:rPr>
              <a:t>common join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A2A2A"/>
                </a:solidFill>
                <a:latin typeface="Segoe UI" panose="020B0502040204020203" pitchFamily="34" charset="0"/>
              </a:rPr>
              <a:t>Inner join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A2A2A"/>
                </a:solidFill>
                <a:latin typeface="Segoe UI" panose="020B0502040204020203" pitchFamily="34" charset="0"/>
              </a:rPr>
              <a:t>Group join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A2A2A"/>
                </a:solidFill>
                <a:latin typeface="Segoe UI" panose="020B0502040204020203" pitchFamily="34" charset="0"/>
              </a:rPr>
              <a:t>Left outer join</a:t>
            </a:r>
            <a:endParaRPr lang="en-US" sz="3600" b="0" i="0" dirty="0">
              <a:solidFill>
                <a:srgbClr val="2A2A2A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08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766" y="198304"/>
            <a:ext cx="6664116" cy="65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35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3528" y="176270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INNER JOIN</a:t>
            </a:r>
            <a:endParaRPr lang="ru-RU" sz="5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7" y="2427783"/>
            <a:ext cx="11527997" cy="18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95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3528" y="176270"/>
            <a:ext cx="5652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INNER GROUP JOIN</a:t>
            </a:r>
            <a:endParaRPr lang="ru-RU" sz="5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1" y="1099600"/>
            <a:ext cx="11979969" cy="18749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1" y="3340671"/>
            <a:ext cx="11689380" cy="23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78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6415" y="143219"/>
            <a:ext cx="5041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LEFT OUTER JOIN</a:t>
            </a:r>
            <a:endParaRPr lang="ru-RU" sz="5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9" y="1584880"/>
            <a:ext cx="11294997" cy="16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13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91832" y="0"/>
            <a:ext cx="3141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Segoe UI" panose="020B0502040204020203" pitchFamily="34" charset="0"/>
              </a:rPr>
              <a:t>Group </a:t>
            </a:r>
            <a:r>
              <a:rPr lang="en-US" sz="4000" dirty="0">
                <a:solidFill>
                  <a:srgbClr val="000000"/>
                </a:solidFill>
                <a:latin typeface="Segoe UI" panose="020B0502040204020203" pitchFamily="34" charset="0"/>
              </a:rPr>
              <a:t>clause</a:t>
            </a:r>
            <a:endParaRPr lang="en-US" sz="4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0" y="930982"/>
            <a:ext cx="9230206" cy="16800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0" y="3099009"/>
            <a:ext cx="9480532" cy="28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2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35" y="375434"/>
            <a:ext cx="4676259" cy="19765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1" y="2566930"/>
            <a:ext cx="11152541" cy="37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511358"/>
            <a:ext cx="10620259" cy="60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9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66" y="908864"/>
            <a:ext cx="8332138" cy="50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3" y="330506"/>
            <a:ext cx="10251981" cy="61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2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92" y="264405"/>
            <a:ext cx="6422318" cy="64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24" y="256428"/>
            <a:ext cx="10485188" cy="62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59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1487</Words>
  <Application>Microsoft Office PowerPoint</Application>
  <PresentationFormat>Widescreen</PresentationFormat>
  <Paragraphs>265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 Unicode MS</vt:lpstr>
      <vt:lpstr>Arial</vt:lpstr>
      <vt:lpstr>Calibri</vt:lpstr>
      <vt:lpstr>Calibri Light</vt:lpstr>
      <vt:lpstr>HelveticaNeue-MediumCond</vt:lpstr>
      <vt:lpstr>MyriadPro-SemiboldCond</vt:lpstr>
      <vt:lpstr>Segoe UI</vt:lpstr>
      <vt:lpstr>TheSansMonoCd-W5Regular</vt:lpstr>
      <vt:lpstr>TheSansMonoCd-W7Bold</vt:lpstr>
      <vt:lpstr>TheSansMonoConNormal</vt:lpstr>
      <vt:lpstr>Utopia-Regular</vt:lpstr>
      <vt:lpstr>Тема Office</vt:lpstr>
      <vt:lpstr>Lecture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Rassul</dc:creator>
  <cp:lastModifiedBy>Rassul</cp:lastModifiedBy>
  <cp:revision>58</cp:revision>
  <dcterms:created xsi:type="dcterms:W3CDTF">2015-01-16T08:27:16Z</dcterms:created>
  <dcterms:modified xsi:type="dcterms:W3CDTF">2015-11-17T10:13:11Z</dcterms:modified>
</cp:coreProperties>
</file>